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8229600" cx="14630400"/>
  <p:notesSz cx="8229600" cy="14630400"/>
  <p:embeddedFontLst>
    <p:embeddedFont>
      <p:font typeface="Cabin"/>
      <p:regular r:id="rId20"/>
      <p:bold r:id="rId21"/>
      <p:italic r:id="rId22"/>
      <p:boldItalic r:id="rId23"/>
    </p:embeddedFont>
    <p:embeddedFont>
      <p:font typeface="Unbounded"/>
      <p:regular r:id="rId24"/>
      <p:bold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Cabin-regular.fntdata"/><Relationship Id="rId22" Type="http://schemas.openxmlformats.org/officeDocument/2006/relationships/font" Target="fonts/Cabin-italic.fntdata"/><Relationship Id="rId21" Type="http://schemas.openxmlformats.org/officeDocument/2006/relationships/font" Target="fonts/Cabin-bold.fntdata"/><Relationship Id="rId24" Type="http://schemas.openxmlformats.org/officeDocument/2006/relationships/font" Target="fonts/Unbounded-regular.fntdata"/><Relationship Id="rId23" Type="http://schemas.openxmlformats.org/officeDocument/2006/relationships/font" Target="fonts/Cabin-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schemas.openxmlformats.org/officeDocument/2006/relationships/font" Target="fonts/Unbounded-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 name="Google Shape;4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 name="Google Shape;46;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 name="Google Shape;15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31cbf4dc2f_0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g331cbf4dc2f_0_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g331cbf4dc2f_0_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31cbf4dc2f_0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g331cbf4dc2f_0_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g331cbf4dc2f_0_9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31cbf4dc2f_0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 name="Google Shape;195;g331cbf4dc2f_0_1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g331cbf4dc2f_0_1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 name="Google Shape;20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31cbf4dc2f_0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g331cbf4dc2f_0_1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g331cbf4dc2f_0_1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33931a2755b_1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 name="Google Shape;54;g33931a2755b_1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 name="Google Shape;55;g33931a2755b_1_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 name="Google Shape;6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 name="Google Shape;65;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3931a2755b_1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 name="Google Shape;74;g33931a2755b_1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 name="Google Shape;75;g33931a2755b_1_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31cbf4dc2f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 name="Google Shape;84;g331cbf4dc2f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 name="Google Shape;85;g331cbf4dc2f_0_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 name="Google Shape;9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31cbf4dc2f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 name="Google Shape;114;g331cbf4dc2f_0_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g331cbf4dc2f_0_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 name="Google Shape;13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hyperlink" Target="https://gamma.app/?utm_source=made-with-gamma" TargetMode="External"/><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hyperlink" Target="https://gamma.app/?utm_source=made-with-gamma" TargetMode="Externa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hyperlink" Target="https://gamma.app/?utm_source=made-with-gamma" TargetMode="Externa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hyperlink" Target="https://gamma.app/?utm_source=made-with-gamma" TargetMode="Externa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hyperlink" Target="https://gamma.app/?utm_source=made-with-gamma" TargetMode="Externa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hyperlink" Target="https://gamma.app/?utm_source=made-with-gamma" TargetMode="Externa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hyperlink" Target="https://gamma.app/?utm_source=made-with-gamma" TargetMode="Externa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hyperlink" Target="https://gamma.app/?utm_source=made-with-gamma" TargetMode="Externa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pic>
        <p:nvPicPr>
          <p:cNvPr descr="preencoded.png" id="11" name="Google Shape;11;p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2" name="Google Shape;12;p2"/>
          <p:cNvSpPr/>
          <p:nvPr/>
        </p:nvSpPr>
        <p:spPr>
          <a:xfrm>
            <a:off x="0" y="0"/>
            <a:ext cx="14630400" cy="8229600"/>
          </a:xfrm>
          <a:prstGeom prst="rect">
            <a:avLst/>
          </a:prstGeom>
          <a:solidFill>
            <a:srgbClr val="1128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2">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4" name="Shape 14"/>
        <p:cNvGrpSpPr/>
        <p:nvPr/>
      </p:nvGrpSpPr>
      <p:grpSpPr>
        <a:xfrm>
          <a:off x="0" y="0"/>
          <a:ext cx="0" cy="0"/>
          <a:chOff x="0" y="0"/>
          <a:chExt cx="0" cy="0"/>
        </a:xfrm>
      </p:grpSpPr>
      <p:pic>
        <p:nvPicPr>
          <p:cNvPr descr="preencoded.png" id="15" name="Google Shape;15;p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6" name="Google Shape;16;p3"/>
          <p:cNvSpPr/>
          <p:nvPr/>
        </p:nvSpPr>
        <p:spPr>
          <a:xfrm>
            <a:off x="0" y="0"/>
            <a:ext cx="14630400" cy="8229600"/>
          </a:xfrm>
          <a:prstGeom prst="rect">
            <a:avLst/>
          </a:prstGeom>
          <a:solidFill>
            <a:srgbClr val="1128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3">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8" name="Shape 18"/>
        <p:cNvGrpSpPr/>
        <p:nvPr/>
      </p:nvGrpSpPr>
      <p:grpSpPr>
        <a:xfrm>
          <a:off x="0" y="0"/>
          <a:ext cx="0" cy="0"/>
          <a:chOff x="0" y="0"/>
          <a:chExt cx="0" cy="0"/>
        </a:xfrm>
      </p:grpSpPr>
      <p:pic>
        <p:nvPicPr>
          <p:cNvPr descr="preencoded.png" id="19" name="Google Shape;19;p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0" name="Google Shape;20;p4"/>
          <p:cNvSpPr/>
          <p:nvPr/>
        </p:nvSpPr>
        <p:spPr>
          <a:xfrm>
            <a:off x="0" y="0"/>
            <a:ext cx="14630400" cy="8229600"/>
          </a:xfrm>
          <a:prstGeom prst="rect">
            <a:avLst/>
          </a:prstGeom>
          <a:solidFill>
            <a:srgbClr val="1128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4">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22" name="Shape 22"/>
        <p:cNvGrpSpPr/>
        <p:nvPr/>
      </p:nvGrpSpPr>
      <p:grpSpPr>
        <a:xfrm>
          <a:off x="0" y="0"/>
          <a:ext cx="0" cy="0"/>
          <a:chOff x="0" y="0"/>
          <a:chExt cx="0" cy="0"/>
        </a:xfrm>
      </p:grpSpPr>
      <p:pic>
        <p:nvPicPr>
          <p:cNvPr descr="preencoded.png" id="23" name="Google Shape;23;p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4" name="Google Shape;24;p5"/>
          <p:cNvSpPr/>
          <p:nvPr/>
        </p:nvSpPr>
        <p:spPr>
          <a:xfrm>
            <a:off x="0" y="0"/>
            <a:ext cx="14630400" cy="8229600"/>
          </a:xfrm>
          <a:prstGeom prst="rect">
            <a:avLst/>
          </a:prstGeom>
          <a:solidFill>
            <a:srgbClr val="1128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5">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6" name="Shape 26"/>
        <p:cNvGrpSpPr/>
        <p:nvPr/>
      </p:nvGrpSpPr>
      <p:grpSpPr>
        <a:xfrm>
          <a:off x="0" y="0"/>
          <a:ext cx="0" cy="0"/>
          <a:chOff x="0" y="0"/>
          <a:chExt cx="0" cy="0"/>
        </a:xfrm>
      </p:grpSpPr>
      <p:pic>
        <p:nvPicPr>
          <p:cNvPr descr="preencoded.png" id="27" name="Google Shape;27;p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8" name="Google Shape;28;p6"/>
          <p:cNvSpPr/>
          <p:nvPr/>
        </p:nvSpPr>
        <p:spPr>
          <a:xfrm>
            <a:off x="0" y="0"/>
            <a:ext cx="14630400" cy="8229600"/>
          </a:xfrm>
          <a:prstGeom prst="rect">
            <a:avLst/>
          </a:prstGeom>
          <a:solidFill>
            <a:srgbClr val="1128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6">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30" name="Shape 30"/>
        <p:cNvGrpSpPr/>
        <p:nvPr/>
      </p:nvGrpSpPr>
      <p:grpSpPr>
        <a:xfrm>
          <a:off x="0" y="0"/>
          <a:ext cx="0" cy="0"/>
          <a:chOff x="0" y="0"/>
          <a:chExt cx="0" cy="0"/>
        </a:xfrm>
      </p:grpSpPr>
      <p:pic>
        <p:nvPicPr>
          <p:cNvPr descr="preencoded.png" id="31" name="Google Shape;31;p7"/>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2" name="Google Shape;32;p7"/>
          <p:cNvSpPr/>
          <p:nvPr/>
        </p:nvSpPr>
        <p:spPr>
          <a:xfrm>
            <a:off x="0" y="0"/>
            <a:ext cx="14630400" cy="8229600"/>
          </a:xfrm>
          <a:prstGeom prst="rect">
            <a:avLst/>
          </a:prstGeom>
          <a:solidFill>
            <a:srgbClr val="1128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7">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34" name="Shape 34"/>
        <p:cNvGrpSpPr/>
        <p:nvPr/>
      </p:nvGrpSpPr>
      <p:grpSpPr>
        <a:xfrm>
          <a:off x="0" y="0"/>
          <a:ext cx="0" cy="0"/>
          <a:chOff x="0" y="0"/>
          <a:chExt cx="0" cy="0"/>
        </a:xfrm>
      </p:grpSpPr>
      <p:pic>
        <p:nvPicPr>
          <p:cNvPr descr="preencoded.png" id="35" name="Google Shape;35;p8"/>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6" name="Google Shape;36;p8"/>
          <p:cNvSpPr/>
          <p:nvPr/>
        </p:nvSpPr>
        <p:spPr>
          <a:xfrm>
            <a:off x="0" y="0"/>
            <a:ext cx="14630400" cy="8229600"/>
          </a:xfrm>
          <a:prstGeom prst="rect">
            <a:avLst/>
          </a:prstGeom>
          <a:solidFill>
            <a:srgbClr val="1128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8">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8" name="Shape 38"/>
        <p:cNvGrpSpPr/>
        <p:nvPr/>
      </p:nvGrpSpPr>
      <p:grpSpPr>
        <a:xfrm>
          <a:off x="0" y="0"/>
          <a:ext cx="0" cy="0"/>
          <a:chOff x="0" y="0"/>
          <a:chExt cx="0" cy="0"/>
        </a:xfrm>
      </p:grpSpPr>
      <p:pic>
        <p:nvPicPr>
          <p:cNvPr descr="preencoded.png" id="39" name="Google Shape;39;p9"/>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0" name="Google Shape;40;p9"/>
          <p:cNvSpPr/>
          <p:nvPr/>
        </p:nvSpPr>
        <p:spPr>
          <a:xfrm>
            <a:off x="0" y="0"/>
            <a:ext cx="14630400" cy="8229600"/>
          </a:xfrm>
          <a:prstGeom prst="rect">
            <a:avLst/>
          </a:prstGeom>
          <a:solidFill>
            <a:srgbClr val="1128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9">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42" name="Shape 4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www.sciencedirect.com/science/article/pii/S0929119920300985"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21.png"/><Relationship Id="rId5" Type="http://schemas.openxmlformats.org/officeDocument/2006/relationships/image" Target="../media/image23.png"/><Relationship Id="rId6"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pic>
        <p:nvPicPr>
          <p:cNvPr descr="preencoded.png" id="48" name="Google Shape;48;p11"/>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49" name="Google Shape;49;p11"/>
          <p:cNvSpPr/>
          <p:nvPr/>
        </p:nvSpPr>
        <p:spPr>
          <a:xfrm>
            <a:off x="837724" y="2152174"/>
            <a:ext cx="7468553" cy="211205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4400"/>
              <a:buFont typeface="Unbounded"/>
              <a:buNone/>
            </a:pPr>
            <a:r>
              <a:rPr b="0" i="0" lang="en-US" sz="4400" u="none" cap="none" strike="noStrike">
                <a:solidFill>
                  <a:srgbClr val="FFFFFF"/>
                </a:solidFill>
                <a:latin typeface="Unbounded"/>
                <a:ea typeface="Unbounded"/>
                <a:cs typeface="Unbounded"/>
                <a:sym typeface="Unbounded"/>
              </a:rPr>
              <a:t>Suspicious Swings: Investing Pre-Event Patterns</a:t>
            </a:r>
            <a:endParaRPr b="0" i="0" sz="4400" u="none" cap="none" strike="noStrike"/>
          </a:p>
        </p:txBody>
      </p:sp>
      <p:sp>
        <p:nvSpPr>
          <p:cNvPr id="50" name="Google Shape;50;p11"/>
          <p:cNvSpPr/>
          <p:nvPr/>
        </p:nvSpPr>
        <p:spPr>
          <a:xfrm>
            <a:off x="837724" y="4623197"/>
            <a:ext cx="7468553" cy="766048"/>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CAD6DE"/>
              </a:buClr>
              <a:buSzPts val="1850"/>
              <a:buFont typeface="Cabin"/>
              <a:buNone/>
            </a:pPr>
            <a:r>
              <a:rPr lang="en-US" sz="1850">
                <a:solidFill>
                  <a:srgbClr val="CAD6DE"/>
                </a:solidFill>
                <a:latin typeface="Cabin"/>
                <a:ea typeface="Cabin"/>
                <a:cs typeface="Cabin"/>
                <a:sym typeface="Cabin"/>
              </a:rPr>
              <a:t>This </a:t>
            </a:r>
            <a:r>
              <a:rPr b="0" i="0" lang="en-US" sz="1850" u="none" cap="none" strike="noStrike">
                <a:solidFill>
                  <a:srgbClr val="CAD6DE"/>
                </a:solidFill>
                <a:latin typeface="Cabin"/>
                <a:ea typeface="Cabin"/>
                <a:cs typeface="Cabin"/>
                <a:sym typeface="Cabin"/>
              </a:rPr>
              <a:t>project investigates pre-event trading patterns to detect potential insider trading.</a:t>
            </a:r>
            <a:endParaRPr b="0" i="0" sz="1850" u="none" cap="none" strike="noStrike"/>
          </a:p>
        </p:txBody>
      </p:sp>
      <p:sp>
        <p:nvSpPr>
          <p:cNvPr id="51" name="Google Shape;51;p11"/>
          <p:cNvSpPr/>
          <p:nvPr/>
        </p:nvSpPr>
        <p:spPr>
          <a:xfrm>
            <a:off x="1340287" y="5658445"/>
            <a:ext cx="2502813" cy="418862"/>
          </a:xfrm>
          <a:prstGeom prst="rect">
            <a:avLst/>
          </a:prstGeom>
          <a:noFill/>
          <a:ln>
            <a:noFill/>
          </a:ln>
        </p:spPr>
        <p:txBody>
          <a:bodyPr anchorCtr="0" anchor="t" bIns="0" lIns="0" spcFirstLastPara="1" rIns="0" wrap="square" tIns="0">
            <a:noAutofit/>
          </a:bodyPr>
          <a:lstStyle/>
          <a:p>
            <a:pPr indent="0" lvl="0" marL="0" marR="0" rtl="0" algn="l">
              <a:lnSpc>
                <a:spcPct val="138297"/>
              </a:lnSpc>
              <a:spcBef>
                <a:spcPts val="0"/>
              </a:spcBef>
              <a:spcAft>
                <a:spcPts val="0"/>
              </a:spcAft>
              <a:buClr>
                <a:srgbClr val="CAD6DE"/>
              </a:buClr>
              <a:buSzPts val="2350"/>
              <a:buFont typeface="Cabin"/>
              <a:buNone/>
            </a:pPr>
            <a:r>
              <a:rPr b="1" i="0" lang="en-US" sz="2350" u="none" cap="none" strike="noStrike">
                <a:solidFill>
                  <a:srgbClr val="CAD6DE"/>
                </a:solidFill>
                <a:latin typeface="Cabin"/>
                <a:ea typeface="Cabin"/>
                <a:cs typeface="Cabin"/>
                <a:sym typeface="Cabin"/>
              </a:rPr>
              <a:t>by Vaaman Sonathi</a:t>
            </a:r>
            <a:endParaRPr b="0" i="0" sz="2350" u="none" cap="none" strike="noStrike"/>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descr="preencoded.png" id="156" name="Google Shape;156;p20"/>
          <p:cNvPicPr preferRelativeResize="0"/>
          <p:nvPr/>
        </p:nvPicPr>
        <p:blipFill rotWithShape="1">
          <a:blip r:embed="rId3">
            <a:alphaModFix/>
          </a:blip>
          <a:srcRect b="5855" l="0" r="0" t="0"/>
          <a:stretch/>
        </p:blipFill>
        <p:spPr>
          <a:xfrm>
            <a:off x="0" y="0"/>
            <a:ext cx="5486400" cy="8229600"/>
          </a:xfrm>
          <a:prstGeom prst="rect">
            <a:avLst/>
          </a:prstGeom>
          <a:noFill/>
          <a:ln>
            <a:noFill/>
          </a:ln>
        </p:spPr>
      </p:pic>
      <p:sp>
        <p:nvSpPr>
          <p:cNvPr id="157" name="Google Shape;157;p20"/>
          <p:cNvSpPr/>
          <p:nvPr/>
        </p:nvSpPr>
        <p:spPr>
          <a:xfrm>
            <a:off x="6213277" y="571143"/>
            <a:ext cx="7690247" cy="1832372"/>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FFFFFF"/>
              </a:buClr>
              <a:buSzPts val="3800"/>
              <a:buFont typeface="Unbounded"/>
              <a:buNone/>
            </a:pPr>
            <a:r>
              <a:rPr b="0" i="0" lang="en-US" sz="3800" u="none" cap="none" strike="noStrike">
                <a:solidFill>
                  <a:srgbClr val="FFFFFF"/>
                </a:solidFill>
                <a:latin typeface="Unbounded"/>
                <a:ea typeface="Unbounded"/>
                <a:cs typeface="Unbounded"/>
                <a:sym typeface="Unbounded"/>
              </a:rPr>
              <a:t>DBSCAN: Clustering Suspicious Trading Patterns</a:t>
            </a:r>
            <a:endParaRPr b="0" i="0" sz="3800" u="none" cap="none" strike="noStrike"/>
          </a:p>
        </p:txBody>
      </p:sp>
      <p:sp>
        <p:nvSpPr>
          <p:cNvPr id="158" name="Google Shape;158;p20"/>
          <p:cNvSpPr/>
          <p:nvPr/>
        </p:nvSpPr>
        <p:spPr>
          <a:xfrm>
            <a:off x="6513314" y="2714982"/>
            <a:ext cx="22860" cy="4944070"/>
          </a:xfrm>
          <a:prstGeom prst="roundRect">
            <a:avLst>
              <a:gd fmla="val 136282" name="adj"/>
            </a:avLst>
          </a:prstGeom>
          <a:solidFill>
            <a:srgbClr val="496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0"/>
          <p:cNvSpPr/>
          <p:nvPr/>
        </p:nvSpPr>
        <p:spPr>
          <a:xfrm>
            <a:off x="6735485" y="3170753"/>
            <a:ext cx="726877" cy="22860"/>
          </a:xfrm>
          <a:prstGeom prst="roundRect">
            <a:avLst>
              <a:gd fmla="val 136282" name="adj"/>
            </a:avLst>
          </a:prstGeom>
          <a:solidFill>
            <a:srgbClr val="496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0"/>
          <p:cNvSpPr/>
          <p:nvPr/>
        </p:nvSpPr>
        <p:spPr>
          <a:xfrm>
            <a:off x="6291143" y="2948583"/>
            <a:ext cx="467201" cy="467201"/>
          </a:xfrm>
          <a:prstGeom prst="roundRect">
            <a:avLst>
              <a:gd fmla="val 6668" name="adj"/>
            </a:avLst>
          </a:prstGeom>
          <a:solidFill>
            <a:srgbClr val="3047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0"/>
          <p:cNvSpPr/>
          <p:nvPr/>
        </p:nvSpPr>
        <p:spPr>
          <a:xfrm>
            <a:off x="6455688" y="3035498"/>
            <a:ext cx="138113" cy="29325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AD6DE"/>
              </a:buClr>
              <a:buSzPts val="2300"/>
              <a:buFont typeface="Unbounded"/>
              <a:buNone/>
            </a:pPr>
            <a:r>
              <a:rPr b="0" i="0" lang="en-US" sz="2300" u="none" cap="none" strike="noStrike">
                <a:solidFill>
                  <a:srgbClr val="CAD6DE"/>
                </a:solidFill>
                <a:latin typeface="Unbounded"/>
                <a:ea typeface="Unbounded"/>
                <a:cs typeface="Unbounded"/>
                <a:sym typeface="Unbounded"/>
              </a:rPr>
              <a:t>1</a:t>
            </a:r>
            <a:endParaRPr b="0" i="0" sz="2300" u="none" cap="none" strike="noStrike"/>
          </a:p>
        </p:txBody>
      </p:sp>
      <p:sp>
        <p:nvSpPr>
          <p:cNvPr id="162" name="Google Shape;162;p20"/>
          <p:cNvSpPr/>
          <p:nvPr/>
        </p:nvSpPr>
        <p:spPr>
          <a:xfrm>
            <a:off x="7667030" y="2922627"/>
            <a:ext cx="2443401" cy="305395"/>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CAD6DE"/>
              </a:buClr>
              <a:buSzPts val="1900"/>
              <a:buFont typeface="Unbounded"/>
              <a:buNone/>
            </a:pPr>
            <a:r>
              <a:rPr b="0" i="0" lang="en-US" sz="1900" u="none" cap="none" strike="noStrike">
                <a:solidFill>
                  <a:srgbClr val="CAD6DE"/>
                </a:solidFill>
                <a:latin typeface="Unbounded"/>
                <a:ea typeface="Unbounded"/>
                <a:cs typeface="Unbounded"/>
                <a:sym typeface="Unbounded"/>
              </a:rPr>
              <a:t>Clustering</a:t>
            </a:r>
            <a:endParaRPr b="0" i="0" sz="1900" u="none" cap="none" strike="noStrike"/>
          </a:p>
        </p:txBody>
      </p:sp>
      <p:sp>
        <p:nvSpPr>
          <p:cNvPr id="163" name="Google Shape;163;p20"/>
          <p:cNvSpPr/>
          <p:nvPr/>
        </p:nvSpPr>
        <p:spPr>
          <a:xfrm>
            <a:off x="7667030" y="3352562"/>
            <a:ext cx="6236494" cy="664369"/>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CAD6DE"/>
              </a:buClr>
              <a:buSzPts val="1600"/>
              <a:buFont typeface="Cabin"/>
              <a:buNone/>
            </a:pPr>
            <a:r>
              <a:rPr b="0" i="0" lang="en-US" sz="1600" u="none" cap="none" strike="noStrike">
                <a:solidFill>
                  <a:srgbClr val="CAD6DE"/>
                </a:solidFill>
                <a:latin typeface="Cabin"/>
                <a:ea typeface="Cabin"/>
                <a:cs typeface="Cabin"/>
                <a:sym typeface="Cabin"/>
              </a:rPr>
              <a:t>We used DBSCAN to cluster trading patterns, identifying groups of similar behaviors that could be indicative of insider trading.</a:t>
            </a:r>
            <a:endParaRPr b="0" i="0" sz="1600" u="none" cap="none" strike="noStrike"/>
          </a:p>
        </p:txBody>
      </p:sp>
      <p:sp>
        <p:nvSpPr>
          <p:cNvPr id="164" name="Google Shape;164;p20"/>
          <p:cNvSpPr/>
          <p:nvPr/>
        </p:nvSpPr>
        <p:spPr>
          <a:xfrm>
            <a:off x="6735485" y="4887992"/>
            <a:ext cx="726877" cy="22860"/>
          </a:xfrm>
          <a:prstGeom prst="roundRect">
            <a:avLst>
              <a:gd fmla="val 136282" name="adj"/>
            </a:avLst>
          </a:prstGeom>
          <a:solidFill>
            <a:srgbClr val="496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0"/>
          <p:cNvSpPr/>
          <p:nvPr/>
        </p:nvSpPr>
        <p:spPr>
          <a:xfrm>
            <a:off x="6291143" y="4665821"/>
            <a:ext cx="467201" cy="467201"/>
          </a:xfrm>
          <a:prstGeom prst="roundRect">
            <a:avLst>
              <a:gd fmla="val 6668" name="adj"/>
            </a:avLst>
          </a:prstGeom>
          <a:solidFill>
            <a:srgbClr val="3047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0"/>
          <p:cNvSpPr/>
          <p:nvPr/>
        </p:nvSpPr>
        <p:spPr>
          <a:xfrm>
            <a:off x="6409015" y="4752737"/>
            <a:ext cx="231338" cy="29325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AD6DE"/>
              </a:buClr>
              <a:buSzPts val="2300"/>
              <a:buFont typeface="Unbounded"/>
              <a:buNone/>
            </a:pPr>
            <a:r>
              <a:rPr b="0" i="0" lang="en-US" sz="2300" u="none" cap="none" strike="noStrike">
                <a:solidFill>
                  <a:srgbClr val="CAD6DE"/>
                </a:solidFill>
                <a:latin typeface="Unbounded"/>
                <a:ea typeface="Unbounded"/>
                <a:cs typeface="Unbounded"/>
                <a:sym typeface="Unbounded"/>
              </a:rPr>
              <a:t>2</a:t>
            </a:r>
            <a:endParaRPr b="0" i="0" sz="2300" u="none" cap="none" strike="noStrike"/>
          </a:p>
        </p:txBody>
      </p:sp>
      <p:sp>
        <p:nvSpPr>
          <p:cNvPr id="167" name="Google Shape;167;p20"/>
          <p:cNvSpPr/>
          <p:nvPr/>
        </p:nvSpPr>
        <p:spPr>
          <a:xfrm>
            <a:off x="7667030" y="4639866"/>
            <a:ext cx="3410783" cy="305395"/>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CAD6DE"/>
              </a:buClr>
              <a:buSzPts val="1900"/>
              <a:buFont typeface="Unbounded"/>
              <a:buNone/>
            </a:pPr>
            <a:r>
              <a:rPr b="0" i="0" lang="en-US" sz="1900" u="none" cap="none" strike="noStrike">
                <a:solidFill>
                  <a:srgbClr val="CAD6DE"/>
                </a:solidFill>
                <a:latin typeface="Unbounded"/>
                <a:ea typeface="Unbounded"/>
                <a:cs typeface="Unbounded"/>
                <a:sym typeface="Unbounded"/>
              </a:rPr>
              <a:t>Density-Based Analysis</a:t>
            </a:r>
            <a:endParaRPr b="0" i="0" sz="1900" u="none" cap="none" strike="noStrike"/>
          </a:p>
        </p:txBody>
      </p:sp>
      <p:sp>
        <p:nvSpPr>
          <p:cNvPr id="168" name="Google Shape;168;p20"/>
          <p:cNvSpPr/>
          <p:nvPr/>
        </p:nvSpPr>
        <p:spPr>
          <a:xfrm>
            <a:off x="7667030" y="5069800"/>
            <a:ext cx="6236494" cy="664369"/>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CAD6DE"/>
              </a:buClr>
              <a:buSzPts val="1600"/>
              <a:buFont typeface="Cabin"/>
              <a:buNone/>
            </a:pPr>
            <a:r>
              <a:rPr b="0" i="0" lang="en-US" sz="1600" u="none" cap="none" strike="noStrike">
                <a:solidFill>
                  <a:srgbClr val="CAD6DE"/>
                </a:solidFill>
                <a:latin typeface="Cabin"/>
                <a:ea typeface="Cabin"/>
                <a:cs typeface="Cabin"/>
                <a:sym typeface="Cabin"/>
              </a:rPr>
              <a:t>DBSCAN identifies dense regions of data points, clustering them into groups based on their proximity.</a:t>
            </a:r>
            <a:endParaRPr b="0" i="0" sz="1600" u="none" cap="none" strike="noStrike"/>
          </a:p>
        </p:txBody>
      </p:sp>
      <p:sp>
        <p:nvSpPr>
          <p:cNvPr id="169" name="Google Shape;169;p20"/>
          <p:cNvSpPr/>
          <p:nvPr/>
        </p:nvSpPr>
        <p:spPr>
          <a:xfrm>
            <a:off x="6735485" y="6605230"/>
            <a:ext cx="726877" cy="22860"/>
          </a:xfrm>
          <a:prstGeom prst="roundRect">
            <a:avLst>
              <a:gd fmla="val 136282" name="adj"/>
            </a:avLst>
          </a:prstGeom>
          <a:solidFill>
            <a:srgbClr val="496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0"/>
          <p:cNvSpPr/>
          <p:nvPr/>
        </p:nvSpPr>
        <p:spPr>
          <a:xfrm>
            <a:off x="6291143" y="6383060"/>
            <a:ext cx="467201" cy="467201"/>
          </a:xfrm>
          <a:prstGeom prst="roundRect">
            <a:avLst>
              <a:gd fmla="val 6668" name="adj"/>
            </a:avLst>
          </a:prstGeom>
          <a:solidFill>
            <a:srgbClr val="3047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0"/>
          <p:cNvSpPr/>
          <p:nvPr/>
        </p:nvSpPr>
        <p:spPr>
          <a:xfrm>
            <a:off x="6406872" y="6469975"/>
            <a:ext cx="235744" cy="29325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AD6DE"/>
              </a:buClr>
              <a:buSzPts val="2300"/>
              <a:buFont typeface="Unbounded"/>
              <a:buNone/>
            </a:pPr>
            <a:r>
              <a:rPr b="0" i="0" lang="en-US" sz="2300" u="none" cap="none" strike="noStrike">
                <a:solidFill>
                  <a:srgbClr val="CAD6DE"/>
                </a:solidFill>
                <a:latin typeface="Unbounded"/>
                <a:ea typeface="Unbounded"/>
                <a:cs typeface="Unbounded"/>
                <a:sym typeface="Unbounded"/>
              </a:rPr>
              <a:t>3</a:t>
            </a:r>
            <a:endParaRPr b="0" i="0" sz="2300" u="none" cap="none" strike="noStrike"/>
          </a:p>
        </p:txBody>
      </p:sp>
      <p:sp>
        <p:nvSpPr>
          <p:cNvPr id="172" name="Google Shape;172;p20"/>
          <p:cNvSpPr/>
          <p:nvPr/>
        </p:nvSpPr>
        <p:spPr>
          <a:xfrm>
            <a:off x="7667030" y="6357104"/>
            <a:ext cx="2869406" cy="305395"/>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CAD6DE"/>
              </a:buClr>
              <a:buSzPts val="1900"/>
              <a:buFont typeface="Unbounded"/>
              <a:buNone/>
            </a:pPr>
            <a:r>
              <a:rPr b="0" i="0" lang="en-US" sz="1900" u="none" cap="none" strike="noStrike">
                <a:solidFill>
                  <a:srgbClr val="CAD6DE"/>
                </a:solidFill>
                <a:latin typeface="Unbounded"/>
                <a:ea typeface="Unbounded"/>
                <a:cs typeface="Unbounded"/>
                <a:sym typeface="Unbounded"/>
              </a:rPr>
              <a:t>Suspicious Clusters</a:t>
            </a:r>
            <a:endParaRPr b="0" i="0" sz="1900" u="none" cap="none" strike="noStrike"/>
          </a:p>
        </p:txBody>
      </p:sp>
      <p:sp>
        <p:nvSpPr>
          <p:cNvPr id="173" name="Google Shape;173;p20"/>
          <p:cNvSpPr/>
          <p:nvPr/>
        </p:nvSpPr>
        <p:spPr>
          <a:xfrm>
            <a:off x="7667030" y="6787039"/>
            <a:ext cx="6236494" cy="664369"/>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CAD6DE"/>
              </a:buClr>
              <a:buSzPts val="1600"/>
              <a:buFont typeface="Cabin"/>
              <a:buNone/>
            </a:pPr>
            <a:r>
              <a:rPr b="0" i="0" lang="en-US" sz="1600" u="none" cap="none" strike="noStrike">
                <a:solidFill>
                  <a:srgbClr val="CAD6DE"/>
                </a:solidFill>
                <a:latin typeface="Cabin"/>
                <a:ea typeface="Cabin"/>
                <a:cs typeface="Cabin"/>
                <a:sym typeface="Cabin"/>
              </a:rPr>
              <a:t>Clusters with abnormal density or distinct features from other clusters might point to suspicious trading activity.</a:t>
            </a:r>
            <a:endParaRPr b="0" i="0" sz="1600" u="none" cap="none" strike="noStrike"/>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1"/>
          <p:cNvSpPr/>
          <p:nvPr/>
        </p:nvSpPr>
        <p:spPr>
          <a:xfrm>
            <a:off x="837749" y="811245"/>
            <a:ext cx="12954900" cy="1407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4400"/>
              <a:buFont typeface="Unbounded"/>
              <a:buNone/>
            </a:pPr>
            <a:r>
              <a:rPr lang="en-US" sz="4400">
                <a:solidFill>
                  <a:srgbClr val="FFFFFF"/>
                </a:solidFill>
                <a:latin typeface="Unbounded"/>
                <a:ea typeface="Unbounded"/>
                <a:cs typeface="Unbounded"/>
                <a:sym typeface="Unbounded"/>
              </a:rPr>
              <a:t>Analysis of selected companies</a:t>
            </a:r>
            <a:endParaRPr b="0" i="0" sz="4400" u="none" cap="none" strike="noStrike"/>
          </a:p>
        </p:txBody>
      </p:sp>
      <p:sp>
        <p:nvSpPr>
          <p:cNvPr id="180" name="Google Shape;180;p21"/>
          <p:cNvSpPr/>
          <p:nvPr/>
        </p:nvSpPr>
        <p:spPr>
          <a:xfrm>
            <a:off x="837724" y="4348282"/>
            <a:ext cx="6185400" cy="15321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CAD6DE"/>
              </a:buClr>
              <a:buSzPts val="1850"/>
              <a:buFont typeface="Cabin"/>
              <a:buNone/>
            </a:pPr>
            <a:r>
              <a:t/>
            </a:r>
            <a:endParaRPr b="0" i="0" sz="1850" u="none" cap="none" strike="noStrike"/>
          </a:p>
        </p:txBody>
      </p:sp>
      <p:sp>
        <p:nvSpPr>
          <p:cNvPr id="181" name="Google Shape;181;p21"/>
          <p:cNvSpPr/>
          <p:nvPr/>
        </p:nvSpPr>
        <p:spPr>
          <a:xfrm>
            <a:off x="7614750" y="4348274"/>
            <a:ext cx="6185400" cy="23106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CAD6DE"/>
              </a:buClr>
              <a:buSzPts val="1850"/>
              <a:buFont typeface="Cabin"/>
              <a:buNone/>
            </a:pPr>
            <a:r>
              <a:rPr b="0" i="0" lang="en-US" sz="1850" u="none" cap="none" strike="noStrike">
                <a:solidFill>
                  <a:srgbClr val="CAD6DE"/>
                </a:solidFill>
                <a:latin typeface="Cabin"/>
                <a:ea typeface="Cabin"/>
                <a:cs typeface="Cabin"/>
                <a:sym typeface="Cabin"/>
              </a:rPr>
              <a:t>I</a:t>
            </a:r>
            <a:endParaRPr b="0" i="0" sz="1850" u="none" cap="none" strike="noStrike"/>
          </a:p>
        </p:txBody>
      </p:sp>
      <p:sp>
        <p:nvSpPr>
          <p:cNvPr id="182" name="Google Shape;182;p21"/>
          <p:cNvSpPr/>
          <p:nvPr/>
        </p:nvSpPr>
        <p:spPr>
          <a:xfrm>
            <a:off x="837725" y="1880000"/>
            <a:ext cx="11679600" cy="32568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CAD6DE"/>
              </a:buClr>
              <a:buSzPts val="1850"/>
              <a:buFont typeface="Cabin"/>
              <a:buNone/>
            </a:pPr>
            <a:r>
              <a:rPr lang="en-US" sz="1850">
                <a:solidFill>
                  <a:srgbClr val="CAD6DE"/>
                </a:solidFill>
                <a:latin typeface="Cabin"/>
                <a:ea typeface="Cabin"/>
                <a:cs typeface="Cabin"/>
                <a:sym typeface="Cabin"/>
              </a:rPr>
              <a:t>For all the companies i investigated, all three models gave mostly similar results but isolated forest was slightly better as it gave an anomaly score and not just a binary flag. It also showed better results when testing against cases </a:t>
            </a:r>
            <a:r>
              <a:rPr lang="en-US" sz="1850">
                <a:solidFill>
                  <a:srgbClr val="CAD6DE"/>
                </a:solidFill>
                <a:latin typeface="Cabin"/>
                <a:ea typeface="Cabin"/>
                <a:cs typeface="Cabin"/>
                <a:sym typeface="Cabin"/>
              </a:rPr>
              <a:t>where insider trading was previously detected by SEBI. </a:t>
            </a:r>
            <a:endParaRPr sz="1850">
              <a:solidFill>
                <a:srgbClr val="CAD6DE"/>
              </a:solidFill>
              <a:latin typeface="Cabin"/>
              <a:ea typeface="Cabin"/>
              <a:cs typeface="Cabin"/>
              <a:sym typeface="Cabin"/>
            </a:endParaRPr>
          </a:p>
          <a:p>
            <a:pPr indent="0" lvl="0" marL="0" marR="0" rtl="0" algn="l">
              <a:lnSpc>
                <a:spcPct val="162162"/>
              </a:lnSpc>
              <a:spcBef>
                <a:spcPts val="0"/>
              </a:spcBef>
              <a:spcAft>
                <a:spcPts val="0"/>
              </a:spcAft>
              <a:buClr>
                <a:srgbClr val="CAD6DE"/>
              </a:buClr>
              <a:buSzPts val="1850"/>
              <a:buFont typeface="Cabin"/>
              <a:buNone/>
            </a:pPr>
            <a:r>
              <a:rPr lang="en-US" sz="1850">
                <a:solidFill>
                  <a:srgbClr val="CAD6DE"/>
                </a:solidFill>
                <a:latin typeface="Cabin"/>
                <a:ea typeface="Cabin"/>
                <a:cs typeface="Cabin"/>
                <a:sym typeface="Cabin"/>
              </a:rPr>
              <a:t>As mentioned previously, certain criterion was considered while choosing companies, and as for each company, hyperparameter analysis had to be performed, only a few gave very good results. </a:t>
            </a:r>
            <a:endParaRPr sz="1850">
              <a:solidFill>
                <a:srgbClr val="CAD6DE"/>
              </a:solidFill>
              <a:latin typeface="Cabin"/>
              <a:ea typeface="Cabin"/>
              <a:cs typeface="Cabin"/>
              <a:sym typeface="Cabin"/>
            </a:endParaRPr>
          </a:p>
          <a:p>
            <a:pPr indent="0" lvl="0" marL="0" marR="0" rtl="0" algn="l">
              <a:lnSpc>
                <a:spcPct val="162162"/>
              </a:lnSpc>
              <a:spcBef>
                <a:spcPts val="0"/>
              </a:spcBef>
              <a:spcAft>
                <a:spcPts val="0"/>
              </a:spcAft>
              <a:buClr>
                <a:srgbClr val="CAD6DE"/>
              </a:buClr>
              <a:buSzPts val="1850"/>
              <a:buFont typeface="Cabin"/>
              <a:buNone/>
            </a:pPr>
            <a:r>
              <a:t/>
            </a:r>
            <a:endParaRPr sz="1850">
              <a:solidFill>
                <a:srgbClr val="CAD6DE"/>
              </a:solidFill>
              <a:latin typeface="Cabin"/>
              <a:ea typeface="Cabin"/>
              <a:cs typeface="Cabin"/>
              <a:sym typeface="Cabin"/>
            </a:endParaRPr>
          </a:p>
          <a:p>
            <a:pPr indent="0" lvl="0" marL="0" marR="0" rtl="0" algn="l">
              <a:lnSpc>
                <a:spcPct val="162162"/>
              </a:lnSpc>
              <a:spcBef>
                <a:spcPts val="0"/>
              </a:spcBef>
              <a:spcAft>
                <a:spcPts val="0"/>
              </a:spcAft>
              <a:buClr>
                <a:srgbClr val="CAD6DE"/>
              </a:buClr>
              <a:buSzPts val="1850"/>
              <a:buFont typeface="Cabin"/>
              <a:buNone/>
            </a:pPr>
            <a:r>
              <a:t/>
            </a:r>
            <a:endParaRPr sz="1850">
              <a:solidFill>
                <a:srgbClr val="CAD6DE"/>
              </a:solidFill>
              <a:latin typeface="Cabin"/>
              <a:ea typeface="Cabin"/>
              <a:cs typeface="Cabin"/>
              <a:sym typeface="Cabin"/>
            </a:endParaRPr>
          </a:p>
          <a:p>
            <a:pPr indent="0" lvl="0" marL="0" marR="0" rtl="0" algn="l">
              <a:lnSpc>
                <a:spcPct val="162162"/>
              </a:lnSpc>
              <a:spcBef>
                <a:spcPts val="0"/>
              </a:spcBef>
              <a:spcAft>
                <a:spcPts val="0"/>
              </a:spcAft>
              <a:buClr>
                <a:srgbClr val="CAD6DE"/>
              </a:buClr>
              <a:buSzPts val="1850"/>
              <a:buFont typeface="Cabin"/>
              <a:buNone/>
            </a:pPr>
            <a:r>
              <a:t/>
            </a:r>
            <a:endParaRPr sz="1850">
              <a:solidFill>
                <a:srgbClr val="CAD6DE"/>
              </a:solidFill>
              <a:latin typeface="Cabin"/>
              <a:ea typeface="Cabin"/>
              <a:cs typeface="Cabin"/>
              <a:sym typeface="Cabin"/>
            </a:endParaRPr>
          </a:p>
          <a:p>
            <a:pPr indent="0" lvl="0" marL="0" marR="0" rtl="0" algn="l">
              <a:lnSpc>
                <a:spcPct val="162162"/>
              </a:lnSpc>
              <a:spcBef>
                <a:spcPts val="0"/>
              </a:spcBef>
              <a:spcAft>
                <a:spcPts val="0"/>
              </a:spcAft>
              <a:buClr>
                <a:srgbClr val="CAD6DE"/>
              </a:buClr>
              <a:buSzPts val="1850"/>
              <a:buFont typeface="Cabin"/>
              <a:buNone/>
            </a:pPr>
            <a:r>
              <a:t/>
            </a:r>
            <a:endParaRPr sz="1850">
              <a:solidFill>
                <a:srgbClr val="CAD6DE"/>
              </a:solidFill>
              <a:latin typeface="Cabin"/>
              <a:ea typeface="Cabin"/>
              <a:cs typeface="Cabin"/>
              <a:sym typeface="Cabi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2"/>
          <p:cNvSpPr/>
          <p:nvPr/>
        </p:nvSpPr>
        <p:spPr>
          <a:xfrm>
            <a:off x="837749" y="811245"/>
            <a:ext cx="12954900" cy="1407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4400"/>
              <a:buFont typeface="Unbounded"/>
              <a:buNone/>
            </a:pPr>
            <a:r>
              <a:rPr lang="en-US" sz="4400">
                <a:solidFill>
                  <a:srgbClr val="FFFFFF"/>
                </a:solidFill>
                <a:latin typeface="Unbounded"/>
                <a:ea typeface="Unbounded"/>
                <a:cs typeface="Unbounded"/>
                <a:sym typeface="Unbounded"/>
              </a:rPr>
              <a:t>Infosys</a:t>
            </a:r>
            <a:endParaRPr b="0" i="0" sz="4400" u="none" cap="none" strike="noStrike"/>
          </a:p>
        </p:txBody>
      </p:sp>
      <p:sp>
        <p:nvSpPr>
          <p:cNvPr id="189" name="Google Shape;189;p22"/>
          <p:cNvSpPr/>
          <p:nvPr/>
        </p:nvSpPr>
        <p:spPr>
          <a:xfrm>
            <a:off x="837724" y="4348282"/>
            <a:ext cx="6185400" cy="15321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CAD6DE"/>
              </a:buClr>
              <a:buSzPts val="1850"/>
              <a:buFont typeface="Cabin"/>
              <a:buNone/>
            </a:pPr>
            <a:r>
              <a:t/>
            </a:r>
            <a:endParaRPr b="0" i="0" sz="1850" u="none" cap="none" strike="noStrike"/>
          </a:p>
        </p:txBody>
      </p:sp>
      <p:sp>
        <p:nvSpPr>
          <p:cNvPr id="190" name="Google Shape;190;p22"/>
          <p:cNvSpPr/>
          <p:nvPr/>
        </p:nvSpPr>
        <p:spPr>
          <a:xfrm>
            <a:off x="7614750" y="4348274"/>
            <a:ext cx="6185400" cy="23106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CAD6DE"/>
              </a:buClr>
              <a:buSzPts val="1850"/>
              <a:buFont typeface="Cabin"/>
              <a:buNone/>
            </a:pPr>
            <a:r>
              <a:rPr b="0" i="0" lang="en-US" sz="1850" u="none" cap="none" strike="noStrike">
                <a:solidFill>
                  <a:srgbClr val="CAD6DE"/>
                </a:solidFill>
                <a:latin typeface="Cabin"/>
                <a:ea typeface="Cabin"/>
                <a:cs typeface="Cabin"/>
                <a:sym typeface="Cabin"/>
              </a:rPr>
              <a:t>I</a:t>
            </a:r>
            <a:endParaRPr b="0" i="0" sz="1850" u="none" cap="none" strike="noStrike"/>
          </a:p>
        </p:txBody>
      </p:sp>
      <p:sp>
        <p:nvSpPr>
          <p:cNvPr id="191" name="Google Shape;191;p22"/>
          <p:cNvSpPr/>
          <p:nvPr/>
        </p:nvSpPr>
        <p:spPr>
          <a:xfrm>
            <a:off x="837725" y="1880000"/>
            <a:ext cx="11679600" cy="32568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CAD6DE"/>
              </a:buClr>
              <a:buSzPts val="1850"/>
              <a:buFont typeface="Cabin"/>
              <a:buNone/>
            </a:pPr>
            <a:r>
              <a:t/>
            </a:r>
            <a:endParaRPr sz="1850">
              <a:solidFill>
                <a:srgbClr val="CAD6DE"/>
              </a:solidFill>
              <a:latin typeface="Cabin"/>
              <a:ea typeface="Cabin"/>
              <a:cs typeface="Cabin"/>
              <a:sym typeface="Cabin"/>
            </a:endParaRPr>
          </a:p>
          <a:p>
            <a:pPr indent="0" lvl="0" marL="0" marR="0" rtl="0" algn="l">
              <a:lnSpc>
                <a:spcPct val="162162"/>
              </a:lnSpc>
              <a:spcBef>
                <a:spcPts val="0"/>
              </a:spcBef>
              <a:spcAft>
                <a:spcPts val="0"/>
              </a:spcAft>
              <a:buClr>
                <a:srgbClr val="CAD6DE"/>
              </a:buClr>
              <a:buSzPts val="1850"/>
              <a:buFont typeface="Cabin"/>
              <a:buNone/>
            </a:pPr>
            <a:r>
              <a:t/>
            </a:r>
            <a:endParaRPr sz="1850">
              <a:solidFill>
                <a:srgbClr val="CAD6DE"/>
              </a:solidFill>
              <a:latin typeface="Cabin"/>
              <a:ea typeface="Cabin"/>
              <a:cs typeface="Cabin"/>
              <a:sym typeface="Cabin"/>
            </a:endParaRPr>
          </a:p>
          <a:p>
            <a:pPr indent="0" lvl="0" marL="0" marR="0" rtl="0" algn="l">
              <a:lnSpc>
                <a:spcPct val="162162"/>
              </a:lnSpc>
              <a:spcBef>
                <a:spcPts val="0"/>
              </a:spcBef>
              <a:spcAft>
                <a:spcPts val="0"/>
              </a:spcAft>
              <a:buClr>
                <a:srgbClr val="CAD6DE"/>
              </a:buClr>
              <a:buSzPts val="1850"/>
              <a:buFont typeface="Cabin"/>
              <a:buNone/>
            </a:pPr>
            <a:r>
              <a:t/>
            </a:r>
            <a:endParaRPr sz="1850">
              <a:solidFill>
                <a:srgbClr val="CAD6DE"/>
              </a:solidFill>
              <a:latin typeface="Cabin"/>
              <a:ea typeface="Cabin"/>
              <a:cs typeface="Cabin"/>
              <a:sym typeface="Cabin"/>
            </a:endParaRPr>
          </a:p>
          <a:p>
            <a:pPr indent="0" lvl="0" marL="0" marR="0" rtl="0" algn="l">
              <a:lnSpc>
                <a:spcPct val="162162"/>
              </a:lnSpc>
              <a:spcBef>
                <a:spcPts val="0"/>
              </a:spcBef>
              <a:spcAft>
                <a:spcPts val="0"/>
              </a:spcAft>
              <a:buClr>
                <a:srgbClr val="CAD6DE"/>
              </a:buClr>
              <a:buSzPts val="1850"/>
              <a:buFont typeface="Cabin"/>
              <a:buNone/>
            </a:pPr>
            <a:r>
              <a:t/>
            </a:r>
            <a:endParaRPr sz="1850">
              <a:solidFill>
                <a:srgbClr val="CAD6DE"/>
              </a:solidFill>
              <a:latin typeface="Cabin"/>
              <a:ea typeface="Cabin"/>
              <a:cs typeface="Cabin"/>
              <a:sym typeface="Cabin"/>
            </a:endParaRPr>
          </a:p>
          <a:p>
            <a:pPr indent="0" lvl="0" marL="0" marR="0" rtl="0" algn="l">
              <a:lnSpc>
                <a:spcPct val="162162"/>
              </a:lnSpc>
              <a:spcBef>
                <a:spcPts val="0"/>
              </a:spcBef>
              <a:spcAft>
                <a:spcPts val="0"/>
              </a:spcAft>
              <a:buClr>
                <a:srgbClr val="CAD6DE"/>
              </a:buClr>
              <a:buSzPts val="1850"/>
              <a:buFont typeface="Cabin"/>
              <a:buNone/>
            </a:pPr>
            <a:r>
              <a:t/>
            </a:r>
            <a:endParaRPr sz="1850">
              <a:solidFill>
                <a:srgbClr val="CAD6DE"/>
              </a:solidFill>
              <a:latin typeface="Cabin"/>
              <a:ea typeface="Cabin"/>
              <a:cs typeface="Cabin"/>
              <a:sym typeface="Cabin"/>
            </a:endParaRPr>
          </a:p>
        </p:txBody>
      </p:sp>
      <p:sp>
        <p:nvSpPr>
          <p:cNvPr id="192" name="Google Shape;192;p22"/>
          <p:cNvSpPr/>
          <p:nvPr/>
        </p:nvSpPr>
        <p:spPr>
          <a:xfrm>
            <a:off x="837725" y="1880000"/>
            <a:ext cx="11679600" cy="38583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CAD6DE"/>
              </a:buClr>
              <a:buSzPts val="1850"/>
              <a:buFont typeface="Cabin"/>
              <a:buNone/>
            </a:pPr>
            <a:r>
              <a:rPr lang="en-US" sz="1850">
                <a:solidFill>
                  <a:srgbClr val="CAD6DE"/>
                </a:solidFill>
                <a:latin typeface="Cabin"/>
                <a:ea typeface="Cabin"/>
                <a:cs typeface="Cabin"/>
                <a:sym typeface="Cabin"/>
              </a:rPr>
              <a:t>From 2018-2020, regulators noticed abnormal spikes of infosys stock price right before key announcements such as financial earnings announcements. The charge was later dropped due to lack of evidence but stock was kept on the </a:t>
            </a:r>
            <a:r>
              <a:rPr lang="en-US" sz="1850">
                <a:solidFill>
                  <a:srgbClr val="CAD6DE"/>
                </a:solidFill>
                <a:latin typeface="Cabin"/>
                <a:ea typeface="Cabin"/>
                <a:cs typeface="Cabin"/>
                <a:sym typeface="Cabin"/>
              </a:rPr>
              <a:t>watch</a:t>
            </a:r>
            <a:r>
              <a:rPr lang="en-US" sz="1850">
                <a:solidFill>
                  <a:srgbClr val="CAD6DE"/>
                </a:solidFill>
                <a:latin typeface="Cabin"/>
                <a:ea typeface="Cabin"/>
                <a:cs typeface="Cabin"/>
                <a:sym typeface="Cabin"/>
              </a:rPr>
              <a:t> . </a:t>
            </a:r>
            <a:endParaRPr sz="1850">
              <a:solidFill>
                <a:srgbClr val="CAD6DE"/>
              </a:solidFill>
              <a:latin typeface="Cabin"/>
              <a:ea typeface="Cabin"/>
              <a:cs typeface="Cabin"/>
              <a:sym typeface="Cabin"/>
            </a:endParaRPr>
          </a:p>
          <a:p>
            <a:pPr indent="0" lvl="0" marL="0" marR="0" rtl="0" algn="l">
              <a:lnSpc>
                <a:spcPct val="162162"/>
              </a:lnSpc>
              <a:spcBef>
                <a:spcPts val="0"/>
              </a:spcBef>
              <a:spcAft>
                <a:spcPts val="0"/>
              </a:spcAft>
              <a:buClr>
                <a:srgbClr val="CAD6DE"/>
              </a:buClr>
              <a:buSzPts val="1850"/>
              <a:buFont typeface="Cabin"/>
              <a:buNone/>
            </a:pPr>
            <a:r>
              <a:rPr lang="en-US" sz="1850">
                <a:solidFill>
                  <a:srgbClr val="CAD6DE"/>
                </a:solidFill>
                <a:latin typeface="Cabin"/>
                <a:ea typeface="Cabin"/>
                <a:cs typeface="Cabin"/>
                <a:sym typeface="Cabin"/>
              </a:rPr>
              <a:t>Statistical model showed volume spikes on the day of </a:t>
            </a:r>
            <a:r>
              <a:rPr lang="en-US" sz="1850">
                <a:solidFill>
                  <a:srgbClr val="CAD6DE"/>
                </a:solidFill>
                <a:latin typeface="Cabin"/>
                <a:ea typeface="Cabin"/>
                <a:cs typeface="Cabin"/>
                <a:sym typeface="Cabin"/>
              </a:rPr>
              <a:t>announcement</a:t>
            </a:r>
            <a:r>
              <a:rPr lang="en-US" sz="1850">
                <a:solidFill>
                  <a:srgbClr val="CAD6DE"/>
                </a:solidFill>
                <a:latin typeface="Cabin"/>
                <a:ea typeface="Cabin"/>
                <a:cs typeface="Cabin"/>
                <a:sym typeface="Cabin"/>
              </a:rPr>
              <a:t> itself. Isolation forest also flagged the announcement day as an anomaly for 5 of 7 of the days. </a:t>
            </a:r>
            <a:endParaRPr sz="1850">
              <a:solidFill>
                <a:srgbClr val="CAD6DE"/>
              </a:solidFill>
              <a:latin typeface="Cabin"/>
              <a:ea typeface="Cabin"/>
              <a:cs typeface="Cabin"/>
              <a:sym typeface="Cabin"/>
            </a:endParaRPr>
          </a:p>
          <a:p>
            <a:pPr indent="0" lvl="0" marL="0" marR="0" rtl="0" algn="l">
              <a:lnSpc>
                <a:spcPct val="162162"/>
              </a:lnSpc>
              <a:spcBef>
                <a:spcPts val="0"/>
              </a:spcBef>
              <a:spcAft>
                <a:spcPts val="0"/>
              </a:spcAft>
              <a:buClr>
                <a:srgbClr val="CAD6DE"/>
              </a:buClr>
              <a:buSzPts val="1850"/>
              <a:buFont typeface="Cabin"/>
              <a:buNone/>
            </a:pPr>
            <a:r>
              <a:rPr lang="en-US" sz="1850">
                <a:solidFill>
                  <a:srgbClr val="CAD6DE"/>
                </a:solidFill>
                <a:latin typeface="Cabin"/>
                <a:ea typeface="Cabin"/>
                <a:cs typeface="Cabin"/>
                <a:sym typeface="Cabin"/>
              </a:rPr>
              <a:t>Infosys releases announcements after market hours so this can be an the sign of insider </a:t>
            </a:r>
            <a:r>
              <a:rPr lang="en-US" sz="1850">
                <a:solidFill>
                  <a:srgbClr val="CAD6DE"/>
                </a:solidFill>
                <a:latin typeface="Cabin"/>
                <a:ea typeface="Cabin"/>
                <a:cs typeface="Cabin"/>
                <a:sym typeface="Cabin"/>
              </a:rPr>
              <a:t>trading. </a:t>
            </a:r>
            <a:endParaRPr sz="1850">
              <a:solidFill>
                <a:srgbClr val="CAD6DE"/>
              </a:solidFill>
              <a:latin typeface="Cabin"/>
              <a:ea typeface="Cabin"/>
              <a:cs typeface="Cabin"/>
              <a:sym typeface="Cabin"/>
            </a:endParaRPr>
          </a:p>
          <a:p>
            <a:pPr indent="0" lvl="0" marL="0" marR="0" rtl="0" algn="l">
              <a:lnSpc>
                <a:spcPct val="162162"/>
              </a:lnSpc>
              <a:spcBef>
                <a:spcPts val="0"/>
              </a:spcBef>
              <a:spcAft>
                <a:spcPts val="0"/>
              </a:spcAft>
              <a:buClr>
                <a:srgbClr val="CAD6DE"/>
              </a:buClr>
              <a:buSzPts val="1850"/>
              <a:buFont typeface="Cabin"/>
              <a:buNone/>
            </a:pPr>
            <a:r>
              <a:rPr lang="en-US" sz="1850">
                <a:solidFill>
                  <a:srgbClr val="CAD6DE"/>
                </a:solidFill>
                <a:latin typeface="Cabin"/>
                <a:ea typeface="Cabin"/>
                <a:cs typeface="Cabin"/>
                <a:sym typeface="Cabin"/>
              </a:rPr>
              <a:t>Furthermore, for days of announcements before 2018 and after 2021, not once was the announcement day flagged. This provides useful evidence on insider trading in infosys. </a:t>
            </a:r>
            <a:endParaRPr sz="1850">
              <a:solidFill>
                <a:srgbClr val="CAD6DE"/>
              </a:solidFill>
              <a:latin typeface="Cabin"/>
              <a:ea typeface="Cabin"/>
              <a:cs typeface="Cabin"/>
              <a:sym typeface="Cabin"/>
            </a:endParaRPr>
          </a:p>
          <a:p>
            <a:pPr indent="0" lvl="0" marL="0" marR="0" rtl="0" algn="l">
              <a:lnSpc>
                <a:spcPct val="162162"/>
              </a:lnSpc>
              <a:spcBef>
                <a:spcPts val="0"/>
              </a:spcBef>
              <a:spcAft>
                <a:spcPts val="0"/>
              </a:spcAft>
              <a:buClr>
                <a:srgbClr val="CAD6DE"/>
              </a:buClr>
              <a:buSzPts val="1850"/>
              <a:buFont typeface="Cabin"/>
              <a:buNone/>
            </a:pPr>
            <a:r>
              <a:t/>
            </a:r>
            <a:endParaRPr sz="1850">
              <a:solidFill>
                <a:srgbClr val="CAD6DE"/>
              </a:solidFill>
              <a:latin typeface="Cabin"/>
              <a:ea typeface="Cabin"/>
              <a:cs typeface="Cabin"/>
              <a:sym typeface="Cabin"/>
            </a:endParaRPr>
          </a:p>
          <a:p>
            <a:pPr indent="0" lvl="0" marL="0" marR="0" rtl="0" algn="l">
              <a:lnSpc>
                <a:spcPct val="162162"/>
              </a:lnSpc>
              <a:spcBef>
                <a:spcPts val="0"/>
              </a:spcBef>
              <a:spcAft>
                <a:spcPts val="0"/>
              </a:spcAft>
              <a:buClr>
                <a:srgbClr val="CAD6DE"/>
              </a:buClr>
              <a:buSzPts val="1850"/>
              <a:buFont typeface="Cabin"/>
              <a:buNone/>
            </a:pPr>
            <a:r>
              <a:t/>
            </a:r>
            <a:endParaRPr sz="1850">
              <a:solidFill>
                <a:srgbClr val="CAD6DE"/>
              </a:solidFill>
              <a:latin typeface="Cabin"/>
              <a:ea typeface="Cabin"/>
              <a:cs typeface="Cabin"/>
              <a:sym typeface="Cabin"/>
            </a:endParaRPr>
          </a:p>
          <a:p>
            <a:pPr indent="0" lvl="0" marL="0" marR="0" rtl="0" algn="l">
              <a:lnSpc>
                <a:spcPct val="162162"/>
              </a:lnSpc>
              <a:spcBef>
                <a:spcPts val="0"/>
              </a:spcBef>
              <a:spcAft>
                <a:spcPts val="0"/>
              </a:spcAft>
              <a:buClr>
                <a:srgbClr val="CAD6DE"/>
              </a:buClr>
              <a:buSzPts val="1850"/>
              <a:buFont typeface="Cabin"/>
              <a:buNone/>
            </a:pPr>
            <a:r>
              <a:t/>
            </a:r>
            <a:endParaRPr sz="1850">
              <a:solidFill>
                <a:srgbClr val="CAD6DE"/>
              </a:solidFill>
              <a:latin typeface="Cabin"/>
              <a:ea typeface="Cabin"/>
              <a:cs typeface="Cabin"/>
              <a:sym typeface="Cabi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3"/>
          <p:cNvSpPr/>
          <p:nvPr/>
        </p:nvSpPr>
        <p:spPr>
          <a:xfrm>
            <a:off x="837749" y="811245"/>
            <a:ext cx="12954900" cy="1407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4400"/>
              <a:buFont typeface="Unbounded"/>
              <a:buNone/>
            </a:pPr>
            <a:r>
              <a:rPr lang="en-US" sz="4400">
                <a:solidFill>
                  <a:srgbClr val="FFFFFF"/>
                </a:solidFill>
                <a:latin typeface="Unbounded"/>
                <a:ea typeface="Unbounded"/>
                <a:cs typeface="Unbounded"/>
                <a:sym typeface="Unbounded"/>
              </a:rPr>
              <a:t>ITC</a:t>
            </a:r>
            <a:endParaRPr b="0" i="0" sz="4400" u="none" cap="none" strike="noStrike"/>
          </a:p>
        </p:txBody>
      </p:sp>
      <p:sp>
        <p:nvSpPr>
          <p:cNvPr id="199" name="Google Shape;199;p23"/>
          <p:cNvSpPr/>
          <p:nvPr/>
        </p:nvSpPr>
        <p:spPr>
          <a:xfrm>
            <a:off x="837724" y="4348282"/>
            <a:ext cx="6185400" cy="15321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CAD6DE"/>
              </a:buClr>
              <a:buSzPts val="1850"/>
              <a:buFont typeface="Cabin"/>
              <a:buNone/>
            </a:pPr>
            <a:r>
              <a:t/>
            </a:r>
            <a:endParaRPr b="0" i="0" sz="1850" u="none" cap="none" strike="noStrike"/>
          </a:p>
        </p:txBody>
      </p:sp>
      <p:sp>
        <p:nvSpPr>
          <p:cNvPr id="200" name="Google Shape;200;p23"/>
          <p:cNvSpPr/>
          <p:nvPr/>
        </p:nvSpPr>
        <p:spPr>
          <a:xfrm>
            <a:off x="7614750" y="4348274"/>
            <a:ext cx="6185400" cy="23106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CAD6DE"/>
              </a:buClr>
              <a:buSzPts val="1850"/>
              <a:buFont typeface="Cabin"/>
              <a:buNone/>
            </a:pPr>
            <a:r>
              <a:rPr b="0" i="0" lang="en-US" sz="1850" u="none" cap="none" strike="noStrike">
                <a:solidFill>
                  <a:srgbClr val="CAD6DE"/>
                </a:solidFill>
                <a:latin typeface="Cabin"/>
                <a:ea typeface="Cabin"/>
                <a:cs typeface="Cabin"/>
                <a:sym typeface="Cabin"/>
              </a:rPr>
              <a:t>I</a:t>
            </a:r>
            <a:endParaRPr b="0" i="0" sz="1850" u="none" cap="none" strike="noStrike"/>
          </a:p>
        </p:txBody>
      </p:sp>
      <p:sp>
        <p:nvSpPr>
          <p:cNvPr id="201" name="Google Shape;201;p23"/>
          <p:cNvSpPr/>
          <p:nvPr/>
        </p:nvSpPr>
        <p:spPr>
          <a:xfrm>
            <a:off x="837725" y="1880000"/>
            <a:ext cx="11679600" cy="32568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CAD6DE"/>
              </a:buClr>
              <a:buSzPts val="1850"/>
              <a:buFont typeface="Cabin"/>
              <a:buNone/>
            </a:pPr>
            <a:r>
              <a:t/>
            </a:r>
            <a:endParaRPr sz="1850">
              <a:solidFill>
                <a:srgbClr val="CAD6DE"/>
              </a:solidFill>
              <a:latin typeface="Cabin"/>
              <a:ea typeface="Cabin"/>
              <a:cs typeface="Cabin"/>
              <a:sym typeface="Cabin"/>
            </a:endParaRPr>
          </a:p>
          <a:p>
            <a:pPr indent="0" lvl="0" marL="0" marR="0" rtl="0" algn="l">
              <a:lnSpc>
                <a:spcPct val="162162"/>
              </a:lnSpc>
              <a:spcBef>
                <a:spcPts val="0"/>
              </a:spcBef>
              <a:spcAft>
                <a:spcPts val="0"/>
              </a:spcAft>
              <a:buClr>
                <a:srgbClr val="CAD6DE"/>
              </a:buClr>
              <a:buSzPts val="1850"/>
              <a:buFont typeface="Cabin"/>
              <a:buNone/>
            </a:pPr>
            <a:r>
              <a:t/>
            </a:r>
            <a:endParaRPr sz="1850">
              <a:solidFill>
                <a:srgbClr val="CAD6DE"/>
              </a:solidFill>
              <a:latin typeface="Cabin"/>
              <a:ea typeface="Cabin"/>
              <a:cs typeface="Cabin"/>
              <a:sym typeface="Cabin"/>
            </a:endParaRPr>
          </a:p>
          <a:p>
            <a:pPr indent="0" lvl="0" marL="0" marR="0" rtl="0" algn="l">
              <a:lnSpc>
                <a:spcPct val="162162"/>
              </a:lnSpc>
              <a:spcBef>
                <a:spcPts val="0"/>
              </a:spcBef>
              <a:spcAft>
                <a:spcPts val="0"/>
              </a:spcAft>
              <a:buClr>
                <a:srgbClr val="CAD6DE"/>
              </a:buClr>
              <a:buSzPts val="1850"/>
              <a:buFont typeface="Cabin"/>
              <a:buNone/>
            </a:pPr>
            <a:r>
              <a:t/>
            </a:r>
            <a:endParaRPr sz="1850">
              <a:solidFill>
                <a:srgbClr val="CAD6DE"/>
              </a:solidFill>
              <a:latin typeface="Cabin"/>
              <a:ea typeface="Cabin"/>
              <a:cs typeface="Cabin"/>
              <a:sym typeface="Cabin"/>
            </a:endParaRPr>
          </a:p>
          <a:p>
            <a:pPr indent="0" lvl="0" marL="0" marR="0" rtl="0" algn="l">
              <a:lnSpc>
                <a:spcPct val="162162"/>
              </a:lnSpc>
              <a:spcBef>
                <a:spcPts val="0"/>
              </a:spcBef>
              <a:spcAft>
                <a:spcPts val="0"/>
              </a:spcAft>
              <a:buClr>
                <a:srgbClr val="CAD6DE"/>
              </a:buClr>
              <a:buSzPts val="1850"/>
              <a:buFont typeface="Cabin"/>
              <a:buNone/>
            </a:pPr>
            <a:r>
              <a:t/>
            </a:r>
            <a:endParaRPr sz="1850">
              <a:solidFill>
                <a:srgbClr val="CAD6DE"/>
              </a:solidFill>
              <a:latin typeface="Cabin"/>
              <a:ea typeface="Cabin"/>
              <a:cs typeface="Cabin"/>
              <a:sym typeface="Cabin"/>
            </a:endParaRPr>
          </a:p>
          <a:p>
            <a:pPr indent="0" lvl="0" marL="0" marR="0" rtl="0" algn="l">
              <a:lnSpc>
                <a:spcPct val="162162"/>
              </a:lnSpc>
              <a:spcBef>
                <a:spcPts val="0"/>
              </a:spcBef>
              <a:spcAft>
                <a:spcPts val="0"/>
              </a:spcAft>
              <a:buClr>
                <a:srgbClr val="CAD6DE"/>
              </a:buClr>
              <a:buSzPts val="1850"/>
              <a:buFont typeface="Cabin"/>
              <a:buNone/>
            </a:pPr>
            <a:r>
              <a:t/>
            </a:r>
            <a:endParaRPr sz="1850">
              <a:solidFill>
                <a:srgbClr val="CAD6DE"/>
              </a:solidFill>
              <a:latin typeface="Cabin"/>
              <a:ea typeface="Cabin"/>
              <a:cs typeface="Cabin"/>
              <a:sym typeface="Cabin"/>
            </a:endParaRPr>
          </a:p>
        </p:txBody>
      </p:sp>
      <p:sp>
        <p:nvSpPr>
          <p:cNvPr id="202" name="Google Shape;202;p23"/>
          <p:cNvSpPr/>
          <p:nvPr/>
        </p:nvSpPr>
        <p:spPr>
          <a:xfrm>
            <a:off x="837725" y="1880000"/>
            <a:ext cx="11679600" cy="38583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CAD6DE"/>
              </a:buClr>
              <a:buSzPts val="1850"/>
              <a:buFont typeface="Cabin"/>
              <a:buNone/>
            </a:pPr>
            <a:r>
              <a:rPr lang="en-US" sz="1850">
                <a:solidFill>
                  <a:srgbClr val="CAD6DE"/>
                </a:solidFill>
                <a:latin typeface="Cabin"/>
                <a:ea typeface="Cabin"/>
                <a:cs typeface="Cabin"/>
                <a:sym typeface="Cabin"/>
              </a:rPr>
              <a:t>ITC was chosen for analysis due to the numerous acquisitions it has made in the past.</a:t>
            </a:r>
            <a:endParaRPr sz="1850">
              <a:solidFill>
                <a:srgbClr val="CAD6DE"/>
              </a:solidFill>
              <a:latin typeface="Cabin"/>
              <a:ea typeface="Cabin"/>
              <a:cs typeface="Cabin"/>
              <a:sym typeface="Cabin"/>
            </a:endParaRPr>
          </a:p>
          <a:p>
            <a:pPr indent="0" lvl="0" marL="0" marR="0" rtl="0" algn="l">
              <a:lnSpc>
                <a:spcPct val="162162"/>
              </a:lnSpc>
              <a:spcBef>
                <a:spcPts val="0"/>
              </a:spcBef>
              <a:spcAft>
                <a:spcPts val="0"/>
              </a:spcAft>
              <a:buClr>
                <a:srgbClr val="CAD6DE"/>
              </a:buClr>
              <a:buSzPts val="1850"/>
              <a:buFont typeface="Cabin"/>
              <a:buNone/>
            </a:pPr>
            <a:r>
              <a:rPr lang="en-US" sz="1850">
                <a:solidFill>
                  <a:srgbClr val="CAD6DE"/>
                </a:solidFill>
                <a:latin typeface="Cabin"/>
                <a:ea typeface="Cabin"/>
                <a:cs typeface="Cabin"/>
                <a:sym typeface="Cabin"/>
              </a:rPr>
              <a:t>Over the last 10 years, major </a:t>
            </a:r>
            <a:r>
              <a:rPr lang="en-US" sz="1850">
                <a:solidFill>
                  <a:srgbClr val="CAD6DE"/>
                </a:solidFill>
                <a:latin typeface="Cabin"/>
                <a:ea typeface="Cabin"/>
                <a:cs typeface="Cabin"/>
                <a:sym typeface="Cabin"/>
              </a:rPr>
              <a:t>acquisitions</a:t>
            </a:r>
            <a:r>
              <a:rPr lang="en-US" sz="1850">
                <a:solidFill>
                  <a:srgbClr val="CAD6DE"/>
                </a:solidFill>
                <a:latin typeface="Cabin"/>
                <a:ea typeface="Cabin"/>
                <a:cs typeface="Cabin"/>
                <a:sym typeface="Cabin"/>
              </a:rPr>
              <a:t> of ITC include sunrise foods, savlon, charmis, etc. </a:t>
            </a:r>
            <a:endParaRPr sz="1850">
              <a:solidFill>
                <a:srgbClr val="CAD6DE"/>
              </a:solidFill>
              <a:latin typeface="Cabin"/>
              <a:ea typeface="Cabin"/>
              <a:cs typeface="Cabin"/>
              <a:sym typeface="Cabin"/>
            </a:endParaRPr>
          </a:p>
          <a:p>
            <a:pPr indent="0" lvl="0" marL="0" marR="0" rtl="0" algn="l">
              <a:lnSpc>
                <a:spcPct val="162162"/>
              </a:lnSpc>
              <a:spcBef>
                <a:spcPts val="0"/>
              </a:spcBef>
              <a:spcAft>
                <a:spcPts val="0"/>
              </a:spcAft>
              <a:buClr>
                <a:srgbClr val="CAD6DE"/>
              </a:buClr>
              <a:buSzPts val="1850"/>
              <a:buFont typeface="Cabin"/>
              <a:buNone/>
            </a:pPr>
            <a:r>
              <a:rPr lang="en-US" sz="1850">
                <a:solidFill>
                  <a:srgbClr val="CAD6DE"/>
                </a:solidFill>
                <a:latin typeface="Cabin"/>
                <a:ea typeface="Cabin"/>
                <a:cs typeface="Cabin"/>
                <a:sym typeface="Cabin"/>
              </a:rPr>
              <a:t>All 3 models flagged the day 20 days prior to the </a:t>
            </a:r>
            <a:r>
              <a:rPr lang="en-US" sz="1850">
                <a:solidFill>
                  <a:srgbClr val="CAD6DE"/>
                </a:solidFill>
                <a:latin typeface="Cabin"/>
                <a:ea typeface="Cabin"/>
                <a:cs typeface="Cabin"/>
                <a:sym typeface="Cabin"/>
              </a:rPr>
              <a:t>announcement of sunrise foods acquisitions. Significant surge in volumes and returns were observed. </a:t>
            </a:r>
            <a:endParaRPr sz="1850">
              <a:solidFill>
                <a:srgbClr val="CAD6DE"/>
              </a:solidFill>
              <a:latin typeface="Cabin"/>
              <a:ea typeface="Cabin"/>
              <a:cs typeface="Cabin"/>
              <a:sym typeface="Cabin"/>
            </a:endParaRPr>
          </a:p>
          <a:p>
            <a:pPr indent="0" lvl="0" marL="0" marR="0" rtl="0" algn="l">
              <a:lnSpc>
                <a:spcPct val="162162"/>
              </a:lnSpc>
              <a:spcBef>
                <a:spcPts val="0"/>
              </a:spcBef>
              <a:spcAft>
                <a:spcPts val="0"/>
              </a:spcAft>
              <a:buClr>
                <a:srgbClr val="CAD6DE"/>
              </a:buClr>
              <a:buSzPts val="1850"/>
              <a:buFont typeface="Cabin"/>
              <a:buNone/>
            </a:pPr>
            <a:r>
              <a:rPr lang="en-US" sz="1850">
                <a:solidFill>
                  <a:srgbClr val="CAD6DE"/>
                </a:solidFill>
                <a:latin typeface="Cabin"/>
                <a:ea typeface="Cabin"/>
                <a:cs typeface="Cabin"/>
                <a:sym typeface="Cabin"/>
              </a:rPr>
              <a:t>Anomalies were also detected for Savlon and Charmis as well 20 days in the past but anomaly was of a lower magnitude. </a:t>
            </a:r>
            <a:endParaRPr sz="1850">
              <a:solidFill>
                <a:srgbClr val="CAD6DE"/>
              </a:solidFill>
              <a:latin typeface="Cabin"/>
              <a:ea typeface="Cabin"/>
              <a:cs typeface="Cabin"/>
              <a:sym typeface="Cabin"/>
            </a:endParaRPr>
          </a:p>
          <a:p>
            <a:pPr indent="0" lvl="0" marL="0" marR="0" rtl="0" algn="l">
              <a:lnSpc>
                <a:spcPct val="162162"/>
              </a:lnSpc>
              <a:spcBef>
                <a:spcPts val="0"/>
              </a:spcBef>
              <a:spcAft>
                <a:spcPts val="0"/>
              </a:spcAft>
              <a:buClr>
                <a:srgbClr val="CAD6DE"/>
              </a:buClr>
              <a:buSzPts val="1850"/>
              <a:buFont typeface="Cabin"/>
              <a:buNone/>
            </a:pPr>
            <a:r>
              <a:rPr lang="en-US" sz="1850">
                <a:solidFill>
                  <a:srgbClr val="CAD6DE"/>
                </a:solidFill>
                <a:latin typeface="Cabin"/>
                <a:ea typeface="Cabin"/>
                <a:cs typeface="Cabin"/>
                <a:sym typeface="Cabin"/>
              </a:rPr>
              <a:t>On decreasing contamination of isolated forest to 1%, anomaly still persisted. </a:t>
            </a:r>
            <a:endParaRPr sz="1850">
              <a:solidFill>
                <a:srgbClr val="CAD6DE"/>
              </a:solidFill>
              <a:latin typeface="Cabin"/>
              <a:ea typeface="Cabin"/>
              <a:cs typeface="Cabin"/>
              <a:sym typeface="Cabin"/>
            </a:endParaRPr>
          </a:p>
          <a:p>
            <a:pPr indent="0" lvl="0" marL="0" marR="0" rtl="0" algn="l">
              <a:lnSpc>
                <a:spcPct val="162162"/>
              </a:lnSpc>
              <a:spcBef>
                <a:spcPts val="0"/>
              </a:spcBef>
              <a:spcAft>
                <a:spcPts val="0"/>
              </a:spcAft>
              <a:buClr>
                <a:srgbClr val="CAD6DE"/>
              </a:buClr>
              <a:buSzPts val="1850"/>
              <a:buFont typeface="Cabin"/>
              <a:buNone/>
            </a:pPr>
            <a:r>
              <a:t/>
            </a:r>
            <a:endParaRPr sz="1850">
              <a:solidFill>
                <a:srgbClr val="CAD6DE"/>
              </a:solidFill>
              <a:latin typeface="Cabin"/>
              <a:ea typeface="Cabin"/>
              <a:cs typeface="Cabin"/>
              <a:sym typeface="Cabin"/>
            </a:endParaRPr>
          </a:p>
          <a:p>
            <a:pPr indent="0" lvl="0" marL="0" marR="0" rtl="0" algn="l">
              <a:lnSpc>
                <a:spcPct val="162162"/>
              </a:lnSpc>
              <a:spcBef>
                <a:spcPts val="0"/>
              </a:spcBef>
              <a:spcAft>
                <a:spcPts val="0"/>
              </a:spcAft>
              <a:buClr>
                <a:srgbClr val="CAD6DE"/>
              </a:buClr>
              <a:buSzPts val="1850"/>
              <a:buFont typeface="Cabin"/>
              <a:buNone/>
            </a:pPr>
            <a:r>
              <a:t/>
            </a:r>
            <a:endParaRPr sz="1850">
              <a:solidFill>
                <a:srgbClr val="CAD6DE"/>
              </a:solidFill>
              <a:latin typeface="Cabin"/>
              <a:ea typeface="Cabin"/>
              <a:cs typeface="Cabin"/>
              <a:sym typeface="Cabin"/>
            </a:endParaRPr>
          </a:p>
          <a:p>
            <a:pPr indent="0" lvl="0" marL="0" marR="0" rtl="0" algn="l">
              <a:lnSpc>
                <a:spcPct val="162162"/>
              </a:lnSpc>
              <a:spcBef>
                <a:spcPts val="0"/>
              </a:spcBef>
              <a:spcAft>
                <a:spcPts val="0"/>
              </a:spcAft>
              <a:buClr>
                <a:srgbClr val="CAD6DE"/>
              </a:buClr>
              <a:buSzPts val="1850"/>
              <a:buFont typeface="Cabin"/>
              <a:buNone/>
            </a:pPr>
            <a:r>
              <a:t/>
            </a:r>
            <a:endParaRPr sz="1850">
              <a:solidFill>
                <a:srgbClr val="CAD6DE"/>
              </a:solidFill>
              <a:latin typeface="Cabin"/>
              <a:ea typeface="Cabin"/>
              <a:cs typeface="Cabin"/>
              <a:sym typeface="Cabin"/>
            </a:endParaRPr>
          </a:p>
          <a:p>
            <a:pPr indent="0" lvl="0" marL="0" marR="0" rtl="0" algn="l">
              <a:lnSpc>
                <a:spcPct val="162162"/>
              </a:lnSpc>
              <a:spcBef>
                <a:spcPts val="0"/>
              </a:spcBef>
              <a:spcAft>
                <a:spcPts val="0"/>
              </a:spcAft>
              <a:buClr>
                <a:srgbClr val="CAD6DE"/>
              </a:buClr>
              <a:buSzPts val="1850"/>
              <a:buFont typeface="Cabin"/>
              <a:buNone/>
            </a:pPr>
            <a:r>
              <a:t/>
            </a:r>
            <a:endParaRPr sz="1850">
              <a:solidFill>
                <a:srgbClr val="CAD6DE"/>
              </a:solidFill>
              <a:latin typeface="Cabin"/>
              <a:ea typeface="Cabin"/>
              <a:cs typeface="Cabin"/>
              <a:sym typeface="Cabin"/>
            </a:endParaRPr>
          </a:p>
          <a:p>
            <a:pPr indent="0" lvl="0" marL="0" marR="0" rtl="0" algn="l">
              <a:lnSpc>
                <a:spcPct val="162162"/>
              </a:lnSpc>
              <a:spcBef>
                <a:spcPts val="0"/>
              </a:spcBef>
              <a:spcAft>
                <a:spcPts val="0"/>
              </a:spcAft>
              <a:buClr>
                <a:srgbClr val="CAD6DE"/>
              </a:buClr>
              <a:buSzPts val="1850"/>
              <a:buFont typeface="Cabin"/>
              <a:buNone/>
            </a:pPr>
            <a:r>
              <a:t/>
            </a:r>
            <a:endParaRPr sz="1850">
              <a:solidFill>
                <a:srgbClr val="CAD6DE"/>
              </a:solidFill>
              <a:latin typeface="Cabin"/>
              <a:ea typeface="Cabin"/>
              <a:cs typeface="Cabin"/>
              <a:sym typeface="Cabin"/>
            </a:endParaRPr>
          </a:p>
          <a:p>
            <a:pPr indent="0" lvl="0" marL="0" marR="0" rtl="0" algn="l">
              <a:lnSpc>
                <a:spcPct val="162162"/>
              </a:lnSpc>
              <a:spcBef>
                <a:spcPts val="0"/>
              </a:spcBef>
              <a:spcAft>
                <a:spcPts val="0"/>
              </a:spcAft>
              <a:buClr>
                <a:srgbClr val="CAD6DE"/>
              </a:buClr>
              <a:buSzPts val="1850"/>
              <a:buFont typeface="Cabin"/>
              <a:buNone/>
            </a:pPr>
            <a:r>
              <a:t/>
            </a:r>
            <a:endParaRPr sz="1850">
              <a:solidFill>
                <a:srgbClr val="CAD6DE"/>
              </a:solidFill>
              <a:latin typeface="Cabin"/>
              <a:ea typeface="Cabin"/>
              <a:cs typeface="Cabin"/>
              <a:sym typeface="Cabi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descr="preencoded.png" id="208" name="Google Shape;208;p24"/>
          <p:cNvPicPr preferRelativeResize="0"/>
          <p:nvPr/>
        </p:nvPicPr>
        <p:blipFill rotWithShape="1">
          <a:blip r:embed="rId3">
            <a:alphaModFix/>
          </a:blip>
          <a:srcRect b="0" l="0" r="0" t="0"/>
          <a:stretch/>
        </p:blipFill>
        <p:spPr>
          <a:xfrm>
            <a:off x="0" y="0"/>
            <a:ext cx="14630400" cy="2992160"/>
          </a:xfrm>
          <a:prstGeom prst="rect">
            <a:avLst/>
          </a:prstGeom>
          <a:noFill/>
          <a:ln>
            <a:noFill/>
          </a:ln>
        </p:spPr>
      </p:pic>
      <p:sp>
        <p:nvSpPr>
          <p:cNvPr id="209" name="Google Shape;209;p24"/>
          <p:cNvSpPr/>
          <p:nvPr/>
        </p:nvSpPr>
        <p:spPr>
          <a:xfrm>
            <a:off x="837724" y="4152781"/>
            <a:ext cx="12954952" cy="140803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4400"/>
              <a:buFont typeface="Unbounded"/>
              <a:buNone/>
            </a:pPr>
            <a:r>
              <a:rPr b="0" i="0" lang="en-US" sz="4400" u="none" cap="none" strike="noStrike">
                <a:solidFill>
                  <a:srgbClr val="FFFFFF"/>
                </a:solidFill>
                <a:latin typeface="Unbounded"/>
                <a:ea typeface="Unbounded"/>
                <a:cs typeface="Unbounded"/>
                <a:sym typeface="Unbounded"/>
              </a:rPr>
              <a:t>Conclusions and Future Applications in Market Surveillance</a:t>
            </a:r>
            <a:endParaRPr b="0" i="0" sz="4400" u="none" cap="none" strike="noStrike"/>
          </a:p>
        </p:txBody>
      </p:sp>
      <p:sp>
        <p:nvSpPr>
          <p:cNvPr id="210" name="Google Shape;210;p24"/>
          <p:cNvSpPr/>
          <p:nvPr/>
        </p:nvSpPr>
        <p:spPr>
          <a:xfrm>
            <a:off x="837724" y="5919788"/>
            <a:ext cx="12954952" cy="1149072"/>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CAD6DE"/>
              </a:buClr>
              <a:buSzPts val="1850"/>
              <a:buFont typeface="Cabin"/>
              <a:buNone/>
            </a:pPr>
            <a:r>
              <a:rPr b="0" i="0" lang="en-US" sz="1850" u="none" cap="none" strike="noStrike">
                <a:solidFill>
                  <a:srgbClr val="CAD6DE"/>
                </a:solidFill>
                <a:latin typeface="Cabin"/>
                <a:ea typeface="Cabin"/>
                <a:cs typeface="Cabin"/>
                <a:sym typeface="Cabin"/>
              </a:rPr>
              <a:t>This project showcases the potential of pre-event pattern analysis to detect insider trading. Our models have identified suspicious trading activity in </a:t>
            </a:r>
            <a:r>
              <a:rPr lang="en-US" sz="1850">
                <a:solidFill>
                  <a:srgbClr val="CAD6DE"/>
                </a:solidFill>
                <a:latin typeface="Cabin"/>
                <a:ea typeface="Cabin"/>
                <a:cs typeface="Cabin"/>
                <a:sym typeface="Cabin"/>
              </a:rPr>
              <a:t>quite a few </a:t>
            </a:r>
            <a:r>
              <a:rPr b="0" i="0" lang="en-US" sz="1850" u="none" cap="none" strike="noStrike">
                <a:solidFill>
                  <a:srgbClr val="CAD6DE"/>
                </a:solidFill>
                <a:latin typeface="Cabin"/>
                <a:ea typeface="Cabin"/>
                <a:cs typeface="Cabin"/>
                <a:sym typeface="Cabin"/>
              </a:rPr>
              <a:t> cases and can be </a:t>
            </a:r>
            <a:r>
              <a:rPr lang="en-US" sz="1850">
                <a:solidFill>
                  <a:srgbClr val="CAD6DE"/>
                </a:solidFill>
                <a:latin typeface="Cabin"/>
                <a:ea typeface="Cabin"/>
                <a:cs typeface="Cabin"/>
                <a:sym typeface="Cabin"/>
              </a:rPr>
              <a:t>used to indicate insider trading as a</a:t>
            </a:r>
            <a:r>
              <a:rPr b="0" i="0" lang="en-US" sz="1850" u="none" cap="none" strike="noStrike">
                <a:solidFill>
                  <a:srgbClr val="CAD6DE"/>
                </a:solidFill>
                <a:latin typeface="Cabin"/>
                <a:ea typeface="Cabin"/>
                <a:cs typeface="Cabin"/>
                <a:sym typeface="Cabin"/>
              </a:rPr>
              <a:t>  market surveillance system</a:t>
            </a:r>
            <a:r>
              <a:rPr lang="en-US" sz="1850">
                <a:solidFill>
                  <a:srgbClr val="CAD6DE"/>
                </a:solidFill>
                <a:latin typeface="Cabin"/>
                <a:ea typeface="Cabin"/>
                <a:cs typeface="Cabin"/>
                <a:sym typeface="Cabin"/>
              </a:rPr>
              <a:t> tool</a:t>
            </a:r>
            <a:r>
              <a:rPr b="0" i="0" lang="en-US" sz="1850" u="none" cap="none" strike="noStrike">
                <a:solidFill>
                  <a:srgbClr val="CAD6DE"/>
                </a:solidFill>
                <a:latin typeface="Cabin"/>
                <a:ea typeface="Cabin"/>
                <a:cs typeface="Cabin"/>
                <a:sym typeface="Cabin"/>
              </a:rPr>
              <a:t> to improve market efficiency and fairness. Future research can explore more complex models and incorporate real-time data analysis.</a:t>
            </a:r>
            <a:endParaRPr b="0" i="0" sz="1850" u="none" cap="none" strike="noStrike"/>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5"/>
          <p:cNvSpPr/>
          <p:nvPr/>
        </p:nvSpPr>
        <p:spPr>
          <a:xfrm>
            <a:off x="837749" y="811245"/>
            <a:ext cx="12954900" cy="1407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4400"/>
              <a:buFont typeface="Unbounded"/>
              <a:buNone/>
            </a:pPr>
            <a:r>
              <a:rPr lang="en-US" sz="4400">
                <a:solidFill>
                  <a:srgbClr val="FFFFFF"/>
                </a:solidFill>
                <a:latin typeface="Unbounded"/>
                <a:ea typeface="Unbounded"/>
                <a:cs typeface="Unbounded"/>
                <a:sym typeface="Unbounded"/>
              </a:rPr>
              <a:t>References</a:t>
            </a:r>
            <a:endParaRPr b="0" i="0" sz="4400" u="none" cap="none" strike="noStrike"/>
          </a:p>
        </p:txBody>
      </p:sp>
      <p:sp>
        <p:nvSpPr>
          <p:cNvPr id="217" name="Google Shape;217;p25"/>
          <p:cNvSpPr/>
          <p:nvPr/>
        </p:nvSpPr>
        <p:spPr>
          <a:xfrm>
            <a:off x="837724" y="4348282"/>
            <a:ext cx="6185400" cy="15321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CAD6DE"/>
              </a:buClr>
              <a:buSzPts val="1850"/>
              <a:buFont typeface="Cabin"/>
              <a:buNone/>
            </a:pPr>
            <a:r>
              <a:t/>
            </a:r>
            <a:endParaRPr b="0" i="0" sz="1850" u="none" cap="none" strike="noStrike"/>
          </a:p>
        </p:txBody>
      </p:sp>
      <p:sp>
        <p:nvSpPr>
          <p:cNvPr id="218" name="Google Shape;218;p25"/>
          <p:cNvSpPr/>
          <p:nvPr/>
        </p:nvSpPr>
        <p:spPr>
          <a:xfrm>
            <a:off x="7614750" y="4348274"/>
            <a:ext cx="6185400" cy="23106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CAD6DE"/>
              </a:buClr>
              <a:buSzPts val="1850"/>
              <a:buFont typeface="Cabin"/>
              <a:buNone/>
            </a:pPr>
            <a:r>
              <a:rPr b="0" i="0" lang="en-US" sz="1850" u="none" cap="none" strike="noStrike">
                <a:solidFill>
                  <a:srgbClr val="CAD6DE"/>
                </a:solidFill>
                <a:latin typeface="Cabin"/>
                <a:ea typeface="Cabin"/>
                <a:cs typeface="Cabin"/>
                <a:sym typeface="Cabin"/>
              </a:rPr>
              <a:t>I</a:t>
            </a:r>
            <a:endParaRPr b="0" i="0" sz="1850" u="none" cap="none" strike="noStrike"/>
          </a:p>
        </p:txBody>
      </p:sp>
      <p:sp>
        <p:nvSpPr>
          <p:cNvPr id="219" name="Google Shape;219;p25"/>
          <p:cNvSpPr/>
          <p:nvPr/>
        </p:nvSpPr>
        <p:spPr>
          <a:xfrm>
            <a:off x="837725" y="1880000"/>
            <a:ext cx="11679600" cy="32568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CAD6DE"/>
              </a:buClr>
              <a:buSzPts val="1850"/>
              <a:buFont typeface="Cabin"/>
              <a:buNone/>
            </a:pPr>
            <a:r>
              <a:t/>
            </a:r>
            <a:endParaRPr sz="1850">
              <a:solidFill>
                <a:srgbClr val="CAD6DE"/>
              </a:solidFill>
              <a:latin typeface="Cabin"/>
              <a:ea typeface="Cabin"/>
              <a:cs typeface="Cabin"/>
              <a:sym typeface="Cabin"/>
            </a:endParaRPr>
          </a:p>
          <a:p>
            <a:pPr indent="0" lvl="0" marL="0" marR="0" rtl="0" algn="l">
              <a:lnSpc>
                <a:spcPct val="162162"/>
              </a:lnSpc>
              <a:spcBef>
                <a:spcPts val="0"/>
              </a:spcBef>
              <a:spcAft>
                <a:spcPts val="0"/>
              </a:spcAft>
              <a:buClr>
                <a:srgbClr val="CAD6DE"/>
              </a:buClr>
              <a:buSzPts val="1850"/>
              <a:buFont typeface="Cabin"/>
              <a:buNone/>
            </a:pPr>
            <a:r>
              <a:t/>
            </a:r>
            <a:endParaRPr sz="1850">
              <a:solidFill>
                <a:srgbClr val="CAD6DE"/>
              </a:solidFill>
              <a:latin typeface="Cabin"/>
              <a:ea typeface="Cabin"/>
              <a:cs typeface="Cabin"/>
              <a:sym typeface="Cabin"/>
            </a:endParaRPr>
          </a:p>
          <a:p>
            <a:pPr indent="0" lvl="0" marL="0" marR="0" rtl="0" algn="l">
              <a:lnSpc>
                <a:spcPct val="162162"/>
              </a:lnSpc>
              <a:spcBef>
                <a:spcPts val="0"/>
              </a:spcBef>
              <a:spcAft>
                <a:spcPts val="0"/>
              </a:spcAft>
              <a:buClr>
                <a:srgbClr val="CAD6DE"/>
              </a:buClr>
              <a:buSzPts val="1850"/>
              <a:buFont typeface="Cabin"/>
              <a:buNone/>
            </a:pPr>
            <a:r>
              <a:t/>
            </a:r>
            <a:endParaRPr sz="1850">
              <a:solidFill>
                <a:srgbClr val="CAD6DE"/>
              </a:solidFill>
              <a:latin typeface="Cabin"/>
              <a:ea typeface="Cabin"/>
              <a:cs typeface="Cabin"/>
              <a:sym typeface="Cabin"/>
            </a:endParaRPr>
          </a:p>
          <a:p>
            <a:pPr indent="0" lvl="0" marL="0" marR="0" rtl="0" algn="l">
              <a:lnSpc>
                <a:spcPct val="162162"/>
              </a:lnSpc>
              <a:spcBef>
                <a:spcPts val="0"/>
              </a:spcBef>
              <a:spcAft>
                <a:spcPts val="0"/>
              </a:spcAft>
              <a:buClr>
                <a:srgbClr val="CAD6DE"/>
              </a:buClr>
              <a:buSzPts val="1850"/>
              <a:buFont typeface="Cabin"/>
              <a:buNone/>
            </a:pPr>
            <a:r>
              <a:t/>
            </a:r>
            <a:endParaRPr sz="1850">
              <a:solidFill>
                <a:srgbClr val="CAD6DE"/>
              </a:solidFill>
              <a:latin typeface="Cabin"/>
              <a:ea typeface="Cabin"/>
              <a:cs typeface="Cabin"/>
              <a:sym typeface="Cabin"/>
            </a:endParaRPr>
          </a:p>
          <a:p>
            <a:pPr indent="0" lvl="0" marL="0" marR="0" rtl="0" algn="l">
              <a:lnSpc>
                <a:spcPct val="162162"/>
              </a:lnSpc>
              <a:spcBef>
                <a:spcPts val="0"/>
              </a:spcBef>
              <a:spcAft>
                <a:spcPts val="0"/>
              </a:spcAft>
              <a:buClr>
                <a:srgbClr val="CAD6DE"/>
              </a:buClr>
              <a:buSzPts val="1850"/>
              <a:buFont typeface="Cabin"/>
              <a:buNone/>
            </a:pPr>
            <a:r>
              <a:t/>
            </a:r>
            <a:endParaRPr sz="1850">
              <a:solidFill>
                <a:srgbClr val="CAD6DE"/>
              </a:solidFill>
              <a:latin typeface="Cabin"/>
              <a:ea typeface="Cabin"/>
              <a:cs typeface="Cabin"/>
              <a:sym typeface="Cabin"/>
            </a:endParaRPr>
          </a:p>
        </p:txBody>
      </p:sp>
      <p:sp>
        <p:nvSpPr>
          <p:cNvPr id="220" name="Google Shape;220;p25"/>
          <p:cNvSpPr/>
          <p:nvPr/>
        </p:nvSpPr>
        <p:spPr>
          <a:xfrm>
            <a:off x="837725" y="1880000"/>
            <a:ext cx="11679600" cy="3858300"/>
          </a:xfrm>
          <a:prstGeom prst="rect">
            <a:avLst/>
          </a:prstGeom>
          <a:noFill/>
          <a:ln>
            <a:noFill/>
          </a:ln>
        </p:spPr>
        <p:txBody>
          <a:bodyPr anchorCtr="0" anchor="t" bIns="0" lIns="0" spcFirstLastPara="1" rIns="0" wrap="square" tIns="0">
            <a:noAutofit/>
          </a:bodyPr>
          <a:lstStyle/>
          <a:p>
            <a:pPr indent="-346075" lvl="0" marL="457200" marR="0" rtl="0" algn="l">
              <a:lnSpc>
                <a:spcPct val="162162"/>
              </a:lnSpc>
              <a:spcBef>
                <a:spcPts val="0"/>
              </a:spcBef>
              <a:spcAft>
                <a:spcPts val="0"/>
              </a:spcAft>
              <a:buClr>
                <a:srgbClr val="CAD6DE"/>
              </a:buClr>
              <a:buSzPts val="1850"/>
              <a:buFont typeface="Cabin"/>
              <a:buChar char="●"/>
            </a:pPr>
            <a:r>
              <a:rPr lang="en-US" sz="1850">
                <a:solidFill>
                  <a:srgbClr val="CAD6DE"/>
                </a:solidFill>
                <a:latin typeface="Cabin"/>
                <a:ea typeface="Cabin"/>
                <a:cs typeface="Cabin"/>
                <a:sym typeface="Cabin"/>
              </a:rPr>
              <a:t>Insider Trading Patterns(</a:t>
            </a:r>
            <a:r>
              <a:rPr lang="en-US" sz="1850" u="sng">
                <a:solidFill>
                  <a:schemeClr val="hlink"/>
                </a:solidFill>
                <a:latin typeface="Cabin"/>
                <a:ea typeface="Cabin"/>
                <a:cs typeface="Cabin"/>
                <a:sym typeface="Cabin"/>
                <a:hlinkClick r:id="rId3"/>
              </a:rPr>
              <a:t>https://www.sciencedirect.com/science/article/pii/S0929119920300985</a:t>
            </a:r>
            <a:r>
              <a:rPr lang="en-US" sz="1850">
                <a:solidFill>
                  <a:srgbClr val="CAD6DE"/>
                </a:solidFill>
                <a:latin typeface="Cabin"/>
                <a:ea typeface="Cabin"/>
                <a:cs typeface="Cabin"/>
                <a:sym typeface="Cabin"/>
              </a:rPr>
              <a:t>)</a:t>
            </a:r>
            <a:endParaRPr sz="1850">
              <a:solidFill>
                <a:srgbClr val="CAD6DE"/>
              </a:solidFill>
              <a:latin typeface="Cabin"/>
              <a:ea typeface="Cabin"/>
              <a:cs typeface="Cabin"/>
              <a:sym typeface="Cabin"/>
            </a:endParaRPr>
          </a:p>
          <a:p>
            <a:pPr indent="-346075" lvl="0" marL="457200" marR="0" rtl="0" algn="l">
              <a:lnSpc>
                <a:spcPct val="162162"/>
              </a:lnSpc>
              <a:spcBef>
                <a:spcPts val="0"/>
              </a:spcBef>
              <a:spcAft>
                <a:spcPts val="0"/>
              </a:spcAft>
              <a:buClr>
                <a:srgbClr val="CAD6DE"/>
              </a:buClr>
              <a:buSzPts val="1850"/>
              <a:buFont typeface="Cabin"/>
              <a:buChar char="●"/>
            </a:pPr>
            <a:r>
              <a:rPr lang="en-US" sz="1850">
                <a:solidFill>
                  <a:srgbClr val="CAD6DE"/>
                </a:solidFill>
                <a:latin typeface="Cabin"/>
                <a:ea typeface="Cabin"/>
                <a:cs typeface="Cabin"/>
                <a:sym typeface="Cabin"/>
              </a:rPr>
              <a:t>https://epjdatascience.springeropen.com/articles/10.1140/epjds/s13688-024-00500-2</a:t>
            </a:r>
            <a:endParaRPr sz="1850">
              <a:solidFill>
                <a:srgbClr val="CAD6DE"/>
              </a:solidFill>
              <a:latin typeface="Cabin"/>
              <a:ea typeface="Cabin"/>
              <a:cs typeface="Cabin"/>
              <a:sym typeface="Cabin"/>
            </a:endParaRPr>
          </a:p>
          <a:p>
            <a:pPr indent="0" lvl="0" marL="0" marR="0" rtl="0" algn="l">
              <a:lnSpc>
                <a:spcPct val="162162"/>
              </a:lnSpc>
              <a:spcBef>
                <a:spcPts val="0"/>
              </a:spcBef>
              <a:spcAft>
                <a:spcPts val="0"/>
              </a:spcAft>
              <a:buClr>
                <a:srgbClr val="CAD6DE"/>
              </a:buClr>
              <a:buSzPts val="1850"/>
              <a:buFont typeface="Cabin"/>
              <a:buNone/>
            </a:pPr>
            <a:r>
              <a:t/>
            </a:r>
            <a:endParaRPr sz="1850">
              <a:solidFill>
                <a:srgbClr val="CAD6DE"/>
              </a:solidFill>
              <a:latin typeface="Cabin"/>
              <a:ea typeface="Cabin"/>
              <a:cs typeface="Cabin"/>
              <a:sym typeface="Cabin"/>
            </a:endParaRPr>
          </a:p>
          <a:p>
            <a:pPr indent="0" lvl="0" marL="0" marR="0" rtl="0" algn="l">
              <a:lnSpc>
                <a:spcPct val="162162"/>
              </a:lnSpc>
              <a:spcBef>
                <a:spcPts val="0"/>
              </a:spcBef>
              <a:spcAft>
                <a:spcPts val="0"/>
              </a:spcAft>
              <a:buClr>
                <a:srgbClr val="CAD6DE"/>
              </a:buClr>
              <a:buSzPts val="1850"/>
              <a:buFont typeface="Cabin"/>
              <a:buNone/>
            </a:pPr>
            <a:r>
              <a:t/>
            </a:r>
            <a:endParaRPr sz="1850">
              <a:solidFill>
                <a:srgbClr val="CAD6DE"/>
              </a:solidFill>
              <a:latin typeface="Cabin"/>
              <a:ea typeface="Cabin"/>
              <a:cs typeface="Cabin"/>
              <a:sym typeface="Cabin"/>
            </a:endParaRPr>
          </a:p>
          <a:p>
            <a:pPr indent="0" lvl="0" marL="0" marR="0" rtl="0" algn="l">
              <a:lnSpc>
                <a:spcPct val="162162"/>
              </a:lnSpc>
              <a:spcBef>
                <a:spcPts val="0"/>
              </a:spcBef>
              <a:spcAft>
                <a:spcPts val="0"/>
              </a:spcAft>
              <a:buClr>
                <a:srgbClr val="CAD6DE"/>
              </a:buClr>
              <a:buSzPts val="1850"/>
              <a:buFont typeface="Cabin"/>
              <a:buNone/>
            </a:pPr>
            <a:r>
              <a:t/>
            </a:r>
            <a:endParaRPr sz="1850">
              <a:solidFill>
                <a:srgbClr val="CAD6DE"/>
              </a:solidFill>
              <a:latin typeface="Cabin"/>
              <a:ea typeface="Cabin"/>
              <a:cs typeface="Cabin"/>
              <a:sym typeface="Cabin"/>
            </a:endParaRPr>
          </a:p>
          <a:p>
            <a:pPr indent="0" lvl="0" marL="0" marR="0" rtl="0" algn="l">
              <a:lnSpc>
                <a:spcPct val="162162"/>
              </a:lnSpc>
              <a:spcBef>
                <a:spcPts val="0"/>
              </a:spcBef>
              <a:spcAft>
                <a:spcPts val="0"/>
              </a:spcAft>
              <a:buClr>
                <a:srgbClr val="CAD6DE"/>
              </a:buClr>
              <a:buSzPts val="1850"/>
              <a:buFont typeface="Cabin"/>
              <a:buNone/>
            </a:pPr>
            <a:r>
              <a:t/>
            </a:r>
            <a:endParaRPr sz="1850">
              <a:solidFill>
                <a:srgbClr val="CAD6DE"/>
              </a:solidFill>
              <a:latin typeface="Cabin"/>
              <a:ea typeface="Cabin"/>
              <a:cs typeface="Cabin"/>
              <a:sym typeface="Cabi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12"/>
          <p:cNvSpPr/>
          <p:nvPr/>
        </p:nvSpPr>
        <p:spPr>
          <a:xfrm>
            <a:off x="837724" y="1750695"/>
            <a:ext cx="12954900" cy="1407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4400"/>
              <a:buFont typeface="Unbounded"/>
              <a:buNone/>
            </a:pPr>
            <a:r>
              <a:rPr b="0" i="0" lang="en-US" sz="4400" u="none" cap="none" strike="noStrike">
                <a:solidFill>
                  <a:srgbClr val="FFFFFF"/>
                </a:solidFill>
                <a:latin typeface="Unbounded"/>
                <a:ea typeface="Unbounded"/>
                <a:cs typeface="Unbounded"/>
                <a:sym typeface="Unbounded"/>
              </a:rPr>
              <a:t>Understanding Insider Trading</a:t>
            </a:r>
            <a:endParaRPr b="0" i="0" sz="4400" u="none" cap="none" strike="noStrike"/>
          </a:p>
        </p:txBody>
      </p:sp>
      <p:sp>
        <p:nvSpPr>
          <p:cNvPr id="58" name="Google Shape;58;p12"/>
          <p:cNvSpPr/>
          <p:nvPr/>
        </p:nvSpPr>
        <p:spPr>
          <a:xfrm>
            <a:off x="837724" y="3757017"/>
            <a:ext cx="2816100" cy="35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Unbounded"/>
              <a:buNone/>
            </a:pPr>
            <a:r>
              <a:rPr lang="en-US" sz="2200">
                <a:solidFill>
                  <a:srgbClr val="FFFFFF"/>
                </a:solidFill>
                <a:latin typeface="Unbounded"/>
                <a:ea typeface="Unbounded"/>
                <a:cs typeface="Unbounded"/>
                <a:sym typeface="Unbounded"/>
              </a:rPr>
              <a:t>Overview</a:t>
            </a:r>
            <a:endParaRPr b="0" i="0" sz="2200" u="none" cap="none" strike="noStrike"/>
          </a:p>
        </p:txBody>
      </p:sp>
      <p:sp>
        <p:nvSpPr>
          <p:cNvPr id="59" name="Google Shape;59;p12"/>
          <p:cNvSpPr/>
          <p:nvPr/>
        </p:nvSpPr>
        <p:spPr>
          <a:xfrm>
            <a:off x="837725" y="4348274"/>
            <a:ext cx="6185400" cy="25548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CAD6DE"/>
              </a:buClr>
              <a:buSzPts val="1850"/>
              <a:buFont typeface="Cabin"/>
              <a:buNone/>
            </a:pPr>
            <a:r>
              <a:rPr lang="en-US" sz="1850">
                <a:solidFill>
                  <a:srgbClr val="CAD6DE"/>
                </a:solidFill>
                <a:latin typeface="Cabin"/>
                <a:ea typeface="Cabin"/>
                <a:cs typeface="Cabin"/>
                <a:sym typeface="Cabin"/>
              </a:rPr>
              <a:t>Insider trading involves buying or selling a company’s stock based on significant non-public information. This means that individuals with privileged access—such as executives, employees, or close associates—use confidential data that the general public doesn't have to make investment decisions.</a:t>
            </a:r>
            <a:endParaRPr sz="1850">
              <a:solidFill>
                <a:srgbClr val="CAD6DE"/>
              </a:solidFill>
              <a:latin typeface="Cabin"/>
              <a:ea typeface="Cabin"/>
              <a:cs typeface="Cabin"/>
              <a:sym typeface="Cabin"/>
            </a:endParaRPr>
          </a:p>
        </p:txBody>
      </p:sp>
      <p:sp>
        <p:nvSpPr>
          <p:cNvPr id="60" name="Google Shape;60;p12"/>
          <p:cNvSpPr/>
          <p:nvPr/>
        </p:nvSpPr>
        <p:spPr>
          <a:xfrm>
            <a:off x="7614761" y="3757017"/>
            <a:ext cx="2816100" cy="35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Unbounded"/>
              <a:buNone/>
            </a:pPr>
            <a:r>
              <a:rPr lang="en-US" sz="2200">
                <a:solidFill>
                  <a:srgbClr val="FFFFFF"/>
                </a:solidFill>
                <a:latin typeface="Unbounded"/>
                <a:ea typeface="Unbounded"/>
                <a:cs typeface="Unbounded"/>
                <a:sym typeface="Unbounded"/>
              </a:rPr>
              <a:t>Regulation </a:t>
            </a:r>
            <a:endParaRPr b="0" i="0" sz="2200" u="none" cap="none" strike="noStrike"/>
          </a:p>
        </p:txBody>
      </p:sp>
      <p:sp>
        <p:nvSpPr>
          <p:cNvPr id="61" name="Google Shape;61;p12"/>
          <p:cNvSpPr/>
          <p:nvPr/>
        </p:nvSpPr>
        <p:spPr>
          <a:xfrm>
            <a:off x="7614750" y="4348274"/>
            <a:ext cx="6185400" cy="22167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CAD6DE"/>
              </a:buClr>
              <a:buSzPts val="1850"/>
              <a:buFont typeface="Cabin"/>
              <a:buNone/>
            </a:pPr>
            <a:r>
              <a:rPr lang="en-US" sz="1850">
                <a:solidFill>
                  <a:srgbClr val="CAD6DE"/>
                </a:solidFill>
                <a:latin typeface="Cabin"/>
                <a:ea typeface="Cabin"/>
                <a:cs typeface="Cabin"/>
                <a:sym typeface="Cabin"/>
              </a:rPr>
              <a:t>People indulging in insider trading have an unfair advantage over </a:t>
            </a:r>
            <a:r>
              <a:rPr lang="en-US" sz="1850">
                <a:solidFill>
                  <a:srgbClr val="CAD6DE"/>
                </a:solidFill>
                <a:latin typeface="Cabin"/>
                <a:ea typeface="Cabin"/>
                <a:cs typeface="Cabin"/>
                <a:sym typeface="Cabin"/>
              </a:rPr>
              <a:t>the average trader. Hence Insider trading is a criminal offence. In India </a:t>
            </a:r>
            <a:r>
              <a:rPr lang="en-US" sz="1850">
                <a:solidFill>
                  <a:srgbClr val="CAD6DE"/>
                </a:solidFill>
                <a:latin typeface="Cabin"/>
                <a:ea typeface="Cabin"/>
                <a:cs typeface="Cabin"/>
                <a:sym typeface="Cabin"/>
              </a:rPr>
              <a:t>insider trading investigations are primarily conducted by the Securities and Exchange Board of India (SEBI).</a:t>
            </a:r>
            <a:endParaRPr b="0" i="0" sz="1850" u="none" cap="none" strike="noStrike"/>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p:nvPr/>
        </p:nvSpPr>
        <p:spPr>
          <a:xfrm>
            <a:off x="837724" y="1750695"/>
            <a:ext cx="12954952" cy="140803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4400"/>
              <a:buFont typeface="Unbounded"/>
              <a:buNone/>
            </a:pPr>
            <a:r>
              <a:rPr b="0" i="0" lang="en-US" sz="4400" u="none" cap="none" strike="noStrike">
                <a:solidFill>
                  <a:srgbClr val="FFFFFF"/>
                </a:solidFill>
                <a:latin typeface="Unbounded"/>
                <a:ea typeface="Unbounded"/>
                <a:cs typeface="Unbounded"/>
                <a:sym typeface="Unbounded"/>
              </a:rPr>
              <a:t>Patterns and Market Impact</a:t>
            </a:r>
            <a:endParaRPr b="0" i="0" sz="4400" u="none" cap="none" strike="noStrike"/>
          </a:p>
        </p:txBody>
      </p:sp>
      <p:sp>
        <p:nvSpPr>
          <p:cNvPr id="68" name="Google Shape;68;p13"/>
          <p:cNvSpPr/>
          <p:nvPr/>
        </p:nvSpPr>
        <p:spPr>
          <a:xfrm>
            <a:off x="837724" y="3757017"/>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Unbounded"/>
              <a:buNone/>
            </a:pPr>
            <a:r>
              <a:rPr b="0" i="0" lang="en-US" sz="2200" u="none" cap="none" strike="noStrike">
                <a:solidFill>
                  <a:srgbClr val="FFFFFF"/>
                </a:solidFill>
                <a:latin typeface="Unbounded"/>
                <a:ea typeface="Unbounded"/>
                <a:cs typeface="Unbounded"/>
                <a:sym typeface="Unbounded"/>
              </a:rPr>
              <a:t>Patterns</a:t>
            </a:r>
            <a:endParaRPr b="0" i="0" sz="2200" u="none" cap="none" strike="noStrike"/>
          </a:p>
        </p:txBody>
      </p:sp>
      <p:sp>
        <p:nvSpPr>
          <p:cNvPr id="69" name="Google Shape;69;p13"/>
          <p:cNvSpPr/>
          <p:nvPr/>
        </p:nvSpPr>
        <p:spPr>
          <a:xfrm>
            <a:off x="837724" y="4348282"/>
            <a:ext cx="6185535" cy="1532096"/>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CAD6DE"/>
              </a:buClr>
              <a:buSzPts val="1850"/>
              <a:buFont typeface="Cabin"/>
              <a:buNone/>
            </a:pPr>
            <a:r>
              <a:rPr b="0" i="0" lang="en-US" sz="1850" u="none" cap="none" strike="noStrike">
                <a:solidFill>
                  <a:srgbClr val="CAD6DE"/>
                </a:solidFill>
                <a:latin typeface="Cabin"/>
                <a:ea typeface="Cabin"/>
                <a:cs typeface="Cabin"/>
                <a:sym typeface="Cabin"/>
              </a:rPr>
              <a:t>Insider trading often involves unusual activity prior to significant events. For example, an increase in volume before a merger announcement. These patterns are indicators that can be exploited to identify potential insider trading.</a:t>
            </a:r>
            <a:endParaRPr b="0" i="0" sz="1850" u="none" cap="none" strike="noStrike"/>
          </a:p>
        </p:txBody>
      </p:sp>
      <p:sp>
        <p:nvSpPr>
          <p:cNvPr id="70" name="Google Shape;70;p13"/>
          <p:cNvSpPr/>
          <p:nvPr/>
        </p:nvSpPr>
        <p:spPr>
          <a:xfrm>
            <a:off x="7614761" y="3757017"/>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Unbounded"/>
              <a:buNone/>
            </a:pPr>
            <a:r>
              <a:rPr b="0" i="0" lang="en-US" sz="2200" u="none" cap="none" strike="noStrike">
                <a:solidFill>
                  <a:srgbClr val="FFFFFF"/>
                </a:solidFill>
                <a:latin typeface="Unbounded"/>
                <a:ea typeface="Unbounded"/>
                <a:cs typeface="Unbounded"/>
                <a:sym typeface="Unbounded"/>
              </a:rPr>
              <a:t>Market Impact</a:t>
            </a:r>
            <a:endParaRPr b="0" i="0" sz="2200" u="none" cap="none" strike="noStrike"/>
          </a:p>
        </p:txBody>
      </p:sp>
      <p:sp>
        <p:nvSpPr>
          <p:cNvPr id="71" name="Google Shape;71;p13"/>
          <p:cNvSpPr/>
          <p:nvPr/>
        </p:nvSpPr>
        <p:spPr>
          <a:xfrm>
            <a:off x="7614750" y="4348274"/>
            <a:ext cx="6185400" cy="23106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CAD6DE"/>
              </a:buClr>
              <a:buSzPts val="1850"/>
              <a:buFont typeface="Cabin"/>
              <a:buNone/>
            </a:pPr>
            <a:r>
              <a:rPr b="0" i="0" lang="en-US" sz="1850" u="none" cap="none" strike="noStrike">
                <a:solidFill>
                  <a:srgbClr val="CAD6DE"/>
                </a:solidFill>
                <a:latin typeface="Cabin"/>
                <a:ea typeface="Cabin"/>
                <a:cs typeface="Cabin"/>
                <a:sym typeface="Cabin"/>
              </a:rPr>
              <a:t>Insider trading can significantly affect market efficiency and fairness. Individuals with privileged information can make profits unfairly, harming other investors. This project aims to build models that can identify these patterns and help prevent such occurrences.</a:t>
            </a:r>
            <a:endParaRPr b="0" i="0" sz="1850" u="none" cap="none" strike="noStrike"/>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4"/>
          <p:cNvSpPr/>
          <p:nvPr/>
        </p:nvSpPr>
        <p:spPr>
          <a:xfrm>
            <a:off x="837724" y="1750695"/>
            <a:ext cx="12954900" cy="1407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4400"/>
              <a:buFont typeface="Unbounded"/>
              <a:buNone/>
            </a:pPr>
            <a:r>
              <a:rPr lang="en-US" sz="4400">
                <a:solidFill>
                  <a:srgbClr val="FFFFFF"/>
                </a:solidFill>
                <a:latin typeface="Unbounded"/>
                <a:ea typeface="Unbounded"/>
                <a:cs typeface="Unbounded"/>
                <a:sym typeface="Unbounded"/>
              </a:rPr>
              <a:t>Choosing Companies for analysis</a:t>
            </a:r>
            <a:endParaRPr b="0" i="0" sz="4400" u="none" cap="none" strike="noStrike"/>
          </a:p>
        </p:txBody>
      </p:sp>
      <p:sp>
        <p:nvSpPr>
          <p:cNvPr id="78" name="Google Shape;78;p14"/>
          <p:cNvSpPr/>
          <p:nvPr/>
        </p:nvSpPr>
        <p:spPr>
          <a:xfrm>
            <a:off x="837724" y="3757017"/>
            <a:ext cx="2816100" cy="35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Unbounded"/>
              <a:buNone/>
            </a:pPr>
            <a:r>
              <a:rPr b="0" i="0" lang="en-US" sz="2200" u="none" cap="none" strike="noStrike">
                <a:solidFill>
                  <a:srgbClr val="FFFFFF"/>
                </a:solidFill>
                <a:latin typeface="Unbounded"/>
                <a:ea typeface="Unbounded"/>
                <a:cs typeface="Unbounded"/>
                <a:sym typeface="Unbounded"/>
              </a:rPr>
              <a:t>Patterns</a:t>
            </a:r>
            <a:endParaRPr b="0" i="0" sz="2200" u="none" cap="none" strike="noStrike"/>
          </a:p>
        </p:txBody>
      </p:sp>
      <p:sp>
        <p:nvSpPr>
          <p:cNvPr id="79" name="Google Shape;79;p14"/>
          <p:cNvSpPr/>
          <p:nvPr/>
        </p:nvSpPr>
        <p:spPr>
          <a:xfrm>
            <a:off x="837724" y="4348282"/>
            <a:ext cx="6185400" cy="15321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CAD6DE"/>
              </a:buClr>
              <a:buSzPts val="1850"/>
              <a:buFont typeface="Cabin"/>
              <a:buNone/>
            </a:pPr>
            <a:r>
              <a:rPr b="0" i="0" lang="en-US" sz="1850" u="none" cap="none" strike="noStrike">
                <a:solidFill>
                  <a:srgbClr val="CAD6DE"/>
                </a:solidFill>
                <a:latin typeface="Cabin"/>
                <a:ea typeface="Cabin"/>
                <a:cs typeface="Cabin"/>
                <a:sym typeface="Cabin"/>
              </a:rPr>
              <a:t>Insider trading often involves unusual activity prior to significant events. For example, an increase in volume before a merger announcement. These patterns are indicators that can be exploited to identify potential insider trading.</a:t>
            </a:r>
            <a:endParaRPr b="0" i="0" sz="1850" u="none" cap="none" strike="noStrike"/>
          </a:p>
        </p:txBody>
      </p:sp>
      <p:sp>
        <p:nvSpPr>
          <p:cNvPr id="80" name="Google Shape;80;p14"/>
          <p:cNvSpPr/>
          <p:nvPr/>
        </p:nvSpPr>
        <p:spPr>
          <a:xfrm>
            <a:off x="7614761" y="3757017"/>
            <a:ext cx="2816100" cy="35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Unbounded"/>
              <a:buNone/>
            </a:pPr>
            <a:r>
              <a:rPr b="0" i="0" lang="en-US" sz="2200" u="none" cap="none" strike="noStrike">
                <a:solidFill>
                  <a:srgbClr val="FFFFFF"/>
                </a:solidFill>
                <a:latin typeface="Unbounded"/>
                <a:ea typeface="Unbounded"/>
                <a:cs typeface="Unbounded"/>
                <a:sym typeface="Unbounded"/>
              </a:rPr>
              <a:t>Market Impact</a:t>
            </a:r>
            <a:endParaRPr b="0" i="0" sz="2200" u="none" cap="none" strike="noStrike"/>
          </a:p>
        </p:txBody>
      </p:sp>
      <p:sp>
        <p:nvSpPr>
          <p:cNvPr id="81" name="Google Shape;81;p14"/>
          <p:cNvSpPr/>
          <p:nvPr/>
        </p:nvSpPr>
        <p:spPr>
          <a:xfrm>
            <a:off x="7614750" y="4348274"/>
            <a:ext cx="6185400" cy="23106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CAD6DE"/>
              </a:buClr>
              <a:buSzPts val="1850"/>
              <a:buFont typeface="Cabin"/>
              <a:buNone/>
            </a:pPr>
            <a:r>
              <a:rPr b="0" i="0" lang="en-US" sz="1850" u="none" cap="none" strike="noStrike">
                <a:solidFill>
                  <a:srgbClr val="CAD6DE"/>
                </a:solidFill>
                <a:latin typeface="Cabin"/>
                <a:ea typeface="Cabin"/>
                <a:cs typeface="Cabin"/>
                <a:sym typeface="Cabin"/>
              </a:rPr>
              <a:t>Insider trading can significantly affect market efficiency and fairness. Individuals with privileged information can make profits unfairly, harming other investors. This project aims to build models that can identify these patterns and help prevent such occurrences.</a:t>
            </a:r>
            <a:endParaRPr b="0" i="0" sz="1850" u="none" cap="none" strike="noStrike"/>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5"/>
          <p:cNvSpPr/>
          <p:nvPr/>
        </p:nvSpPr>
        <p:spPr>
          <a:xfrm>
            <a:off x="646728" y="1006884"/>
            <a:ext cx="12961200" cy="1402800"/>
          </a:xfrm>
          <a:prstGeom prst="rect">
            <a:avLst/>
          </a:prstGeom>
          <a:noFill/>
          <a:ln>
            <a:noFill/>
          </a:ln>
        </p:spPr>
        <p:txBody>
          <a:bodyPr anchorCtr="0" anchor="t" bIns="0" lIns="0" spcFirstLastPara="1" rIns="0" wrap="square" tIns="0">
            <a:noAutofit/>
          </a:bodyPr>
          <a:lstStyle/>
          <a:p>
            <a:pPr indent="0" lvl="0" marL="0" rtl="0" algn="l">
              <a:lnSpc>
                <a:spcPct val="125000"/>
              </a:lnSpc>
              <a:spcBef>
                <a:spcPts val="0"/>
              </a:spcBef>
              <a:spcAft>
                <a:spcPts val="0"/>
              </a:spcAft>
              <a:buClr>
                <a:srgbClr val="FFFFFF"/>
              </a:buClr>
              <a:buSzPts val="4400"/>
              <a:buFont typeface="Unbounded"/>
              <a:buNone/>
            </a:pPr>
            <a:r>
              <a:rPr lang="en-US" sz="4400">
                <a:solidFill>
                  <a:srgbClr val="FFFFFF"/>
                </a:solidFill>
                <a:latin typeface="Unbounded"/>
                <a:ea typeface="Unbounded"/>
                <a:cs typeface="Unbounded"/>
                <a:sym typeface="Unbounded"/>
              </a:rPr>
              <a:t>Choosing Companies for analysis</a:t>
            </a:r>
            <a:endParaRPr sz="4400"/>
          </a:p>
          <a:p>
            <a:pPr indent="0" lvl="0" marL="0" marR="0" rtl="0" algn="l">
              <a:lnSpc>
                <a:spcPct val="125000"/>
              </a:lnSpc>
              <a:spcBef>
                <a:spcPts val="0"/>
              </a:spcBef>
              <a:spcAft>
                <a:spcPts val="0"/>
              </a:spcAft>
              <a:buClr>
                <a:srgbClr val="FFFFFF"/>
              </a:buClr>
              <a:buSzPts val="4400"/>
              <a:buFont typeface="Unbounded"/>
              <a:buNone/>
            </a:pPr>
            <a:r>
              <a:t/>
            </a:r>
            <a:endParaRPr sz="4400">
              <a:solidFill>
                <a:srgbClr val="FFFFFF"/>
              </a:solidFill>
              <a:latin typeface="Unbounded"/>
              <a:ea typeface="Unbounded"/>
              <a:cs typeface="Unbounded"/>
              <a:sym typeface="Unbounded"/>
            </a:endParaRPr>
          </a:p>
        </p:txBody>
      </p:sp>
      <p:sp>
        <p:nvSpPr>
          <p:cNvPr id="88" name="Google Shape;88;p15"/>
          <p:cNvSpPr/>
          <p:nvPr/>
        </p:nvSpPr>
        <p:spPr>
          <a:xfrm>
            <a:off x="834628" y="5666065"/>
            <a:ext cx="536700" cy="536700"/>
          </a:xfrm>
          <a:prstGeom prst="roundRect">
            <a:avLst>
              <a:gd fmla="val 6667" name="adj"/>
            </a:avLst>
          </a:prstGeom>
          <a:solidFill>
            <a:srgbClr val="3047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5"/>
          <p:cNvSpPr/>
          <p:nvPr/>
        </p:nvSpPr>
        <p:spPr>
          <a:xfrm>
            <a:off x="1023580" y="5765959"/>
            <a:ext cx="158700" cy="336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AD6DE"/>
              </a:buClr>
              <a:buSzPts val="2650"/>
              <a:buFont typeface="Unbounded"/>
              <a:buNone/>
            </a:pPr>
            <a:r>
              <a:rPr b="0" i="0" lang="en-US" sz="2650" u="none" cap="none" strike="noStrike">
                <a:solidFill>
                  <a:srgbClr val="CAD6DE"/>
                </a:solidFill>
                <a:latin typeface="Unbounded"/>
                <a:ea typeface="Unbounded"/>
                <a:cs typeface="Unbounded"/>
                <a:sym typeface="Unbounded"/>
              </a:rPr>
              <a:t>1</a:t>
            </a:r>
            <a:endParaRPr b="0" i="0" sz="2650" u="none" cap="none" strike="noStrike"/>
          </a:p>
        </p:txBody>
      </p:sp>
      <p:sp>
        <p:nvSpPr>
          <p:cNvPr id="90" name="Google Shape;90;p15"/>
          <p:cNvSpPr/>
          <p:nvPr/>
        </p:nvSpPr>
        <p:spPr>
          <a:xfrm>
            <a:off x="1609725" y="5666065"/>
            <a:ext cx="3386400" cy="19074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CAD6DE"/>
              </a:buClr>
              <a:buSzPts val="1850"/>
              <a:buFont typeface="Cabin"/>
              <a:buNone/>
            </a:pPr>
            <a:r>
              <a:rPr lang="en-US" sz="1850">
                <a:solidFill>
                  <a:srgbClr val="CAD6DE"/>
                </a:solidFill>
                <a:latin typeface="Cabin"/>
                <a:ea typeface="Cabin"/>
                <a:cs typeface="Cabin"/>
                <a:sym typeface="Cabin"/>
              </a:rPr>
              <a:t>Mainly Large cap companies are chosen as they tend to follow market trends, so any </a:t>
            </a:r>
            <a:r>
              <a:rPr lang="en-US" sz="1850">
                <a:solidFill>
                  <a:srgbClr val="CAD6DE"/>
                </a:solidFill>
                <a:latin typeface="Cabin"/>
                <a:ea typeface="Cabin"/>
                <a:cs typeface="Cabin"/>
                <a:sym typeface="Cabin"/>
              </a:rPr>
              <a:t>irregular</a:t>
            </a:r>
            <a:r>
              <a:rPr lang="en-US" sz="1850">
                <a:solidFill>
                  <a:srgbClr val="CAD6DE"/>
                </a:solidFill>
                <a:latin typeface="Cabin"/>
                <a:ea typeface="Cabin"/>
                <a:cs typeface="Cabin"/>
                <a:sym typeface="Cabin"/>
              </a:rPr>
              <a:t> pattern can be easily identified. </a:t>
            </a:r>
            <a:endParaRPr b="0" i="0" sz="1850" u="none" cap="none" strike="noStrike"/>
          </a:p>
        </p:txBody>
      </p:sp>
      <p:sp>
        <p:nvSpPr>
          <p:cNvPr id="91" name="Google Shape;91;p15"/>
          <p:cNvSpPr/>
          <p:nvPr/>
        </p:nvSpPr>
        <p:spPr>
          <a:xfrm>
            <a:off x="5234464" y="5666065"/>
            <a:ext cx="536700" cy="536700"/>
          </a:xfrm>
          <a:prstGeom prst="roundRect">
            <a:avLst>
              <a:gd fmla="val 6667" name="adj"/>
            </a:avLst>
          </a:prstGeom>
          <a:solidFill>
            <a:srgbClr val="3047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5"/>
          <p:cNvSpPr/>
          <p:nvPr/>
        </p:nvSpPr>
        <p:spPr>
          <a:xfrm>
            <a:off x="5369957" y="5765959"/>
            <a:ext cx="265500" cy="336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AD6DE"/>
              </a:buClr>
              <a:buSzPts val="2650"/>
              <a:buFont typeface="Unbounded"/>
              <a:buNone/>
            </a:pPr>
            <a:r>
              <a:rPr b="0" i="0" lang="en-US" sz="2650" u="none" cap="none" strike="noStrike">
                <a:solidFill>
                  <a:srgbClr val="CAD6DE"/>
                </a:solidFill>
                <a:latin typeface="Unbounded"/>
                <a:ea typeface="Unbounded"/>
                <a:cs typeface="Unbounded"/>
                <a:sym typeface="Unbounded"/>
              </a:rPr>
              <a:t>2</a:t>
            </a:r>
            <a:endParaRPr b="0" i="0" sz="2650" u="none" cap="none" strike="noStrike"/>
          </a:p>
        </p:txBody>
      </p:sp>
      <p:sp>
        <p:nvSpPr>
          <p:cNvPr id="93" name="Google Shape;93;p15"/>
          <p:cNvSpPr/>
          <p:nvPr/>
        </p:nvSpPr>
        <p:spPr>
          <a:xfrm>
            <a:off x="6009561" y="5666065"/>
            <a:ext cx="3386400" cy="19074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CAD6DE"/>
              </a:buClr>
              <a:buSzPts val="1850"/>
              <a:buFont typeface="Cabin"/>
              <a:buNone/>
            </a:pPr>
            <a:r>
              <a:rPr lang="en-US" sz="1850">
                <a:solidFill>
                  <a:srgbClr val="CAD6DE"/>
                </a:solidFill>
                <a:latin typeface="Cabin"/>
                <a:ea typeface="Cabin"/>
                <a:cs typeface="Cabin"/>
                <a:sym typeface="Cabin"/>
              </a:rPr>
              <a:t>Companies such as Infosys and CIPLA which have been </a:t>
            </a:r>
            <a:r>
              <a:rPr lang="en-US" sz="1850">
                <a:solidFill>
                  <a:srgbClr val="CAD6DE"/>
                </a:solidFill>
                <a:latin typeface="Cabin"/>
                <a:ea typeface="Cabin"/>
                <a:cs typeface="Cabin"/>
                <a:sym typeface="Cabin"/>
              </a:rPr>
              <a:t>previously</a:t>
            </a:r>
            <a:r>
              <a:rPr lang="en-US" sz="1850">
                <a:solidFill>
                  <a:srgbClr val="CAD6DE"/>
                </a:solidFill>
                <a:latin typeface="Cabin"/>
                <a:ea typeface="Cabin"/>
                <a:cs typeface="Cabin"/>
                <a:sym typeface="Cabin"/>
              </a:rPr>
              <a:t> investigated for insider trading by SEBI.</a:t>
            </a:r>
            <a:endParaRPr b="0" i="0" sz="1850" u="none" cap="none" strike="noStrike"/>
          </a:p>
        </p:txBody>
      </p:sp>
      <p:sp>
        <p:nvSpPr>
          <p:cNvPr id="94" name="Google Shape;94;p15"/>
          <p:cNvSpPr/>
          <p:nvPr/>
        </p:nvSpPr>
        <p:spPr>
          <a:xfrm>
            <a:off x="9634299" y="5666065"/>
            <a:ext cx="536700" cy="536700"/>
          </a:xfrm>
          <a:prstGeom prst="roundRect">
            <a:avLst>
              <a:gd fmla="val 6667" name="adj"/>
            </a:avLst>
          </a:prstGeom>
          <a:solidFill>
            <a:srgbClr val="3047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5"/>
          <p:cNvSpPr/>
          <p:nvPr/>
        </p:nvSpPr>
        <p:spPr>
          <a:xfrm>
            <a:off x="9767292" y="5765959"/>
            <a:ext cx="270600" cy="336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AD6DE"/>
              </a:buClr>
              <a:buSzPts val="2650"/>
              <a:buFont typeface="Unbounded"/>
              <a:buNone/>
            </a:pPr>
            <a:r>
              <a:rPr b="0" i="0" lang="en-US" sz="2650" u="none" cap="none" strike="noStrike">
                <a:solidFill>
                  <a:srgbClr val="CAD6DE"/>
                </a:solidFill>
                <a:latin typeface="Unbounded"/>
                <a:ea typeface="Unbounded"/>
                <a:cs typeface="Unbounded"/>
                <a:sym typeface="Unbounded"/>
              </a:rPr>
              <a:t>3</a:t>
            </a:r>
            <a:endParaRPr b="0" i="0" sz="2650" u="none" cap="none" strike="noStrike"/>
          </a:p>
        </p:txBody>
      </p:sp>
      <p:sp>
        <p:nvSpPr>
          <p:cNvPr id="96" name="Google Shape;96;p15"/>
          <p:cNvSpPr/>
          <p:nvPr/>
        </p:nvSpPr>
        <p:spPr>
          <a:xfrm>
            <a:off x="10409396" y="5666065"/>
            <a:ext cx="3386400" cy="15258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CAD6DE"/>
              </a:buClr>
              <a:buSzPts val="1850"/>
              <a:buFont typeface="Cabin"/>
              <a:buNone/>
            </a:pPr>
            <a:r>
              <a:rPr lang="en-US" sz="1850">
                <a:solidFill>
                  <a:srgbClr val="CAD6DE"/>
                </a:solidFill>
                <a:latin typeface="Cabin"/>
                <a:ea typeface="Cabin"/>
                <a:cs typeface="Cabin"/>
                <a:sym typeface="Cabin"/>
              </a:rPr>
              <a:t>Companies that have executed numerous mergers and </a:t>
            </a:r>
            <a:r>
              <a:rPr lang="en-US" sz="1850">
                <a:solidFill>
                  <a:srgbClr val="CAD6DE"/>
                </a:solidFill>
                <a:latin typeface="Cabin"/>
                <a:ea typeface="Cabin"/>
                <a:cs typeface="Cabin"/>
                <a:sym typeface="Cabin"/>
              </a:rPr>
              <a:t>acquisitions so as to give many time periods of analysis .</a:t>
            </a:r>
            <a:endParaRPr b="0" i="0" sz="1850" u="none" cap="none" strike="noStrike"/>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p:nvPr/>
        </p:nvSpPr>
        <p:spPr>
          <a:xfrm>
            <a:off x="646728" y="1006884"/>
            <a:ext cx="12961200" cy="14028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4400"/>
              <a:buFont typeface="Unbounded"/>
              <a:buNone/>
            </a:pPr>
            <a:r>
              <a:rPr b="0" i="0" lang="en-US" sz="4400" u="none" cap="none" strike="noStrike">
                <a:solidFill>
                  <a:srgbClr val="FFFFFF"/>
                </a:solidFill>
                <a:latin typeface="Unbounded"/>
                <a:ea typeface="Unbounded"/>
                <a:cs typeface="Unbounded"/>
                <a:sym typeface="Unbounded"/>
              </a:rPr>
              <a:t>Data Collection and Preprocessing: Building Our Detection Framework</a:t>
            </a:r>
            <a:endParaRPr b="0" i="0" sz="4400" u="none" cap="none" strike="noStrike"/>
          </a:p>
        </p:txBody>
      </p:sp>
      <p:sp>
        <p:nvSpPr>
          <p:cNvPr id="103" name="Google Shape;103;p16"/>
          <p:cNvSpPr/>
          <p:nvPr/>
        </p:nvSpPr>
        <p:spPr>
          <a:xfrm>
            <a:off x="834628" y="5666065"/>
            <a:ext cx="536615" cy="536615"/>
          </a:xfrm>
          <a:prstGeom prst="roundRect">
            <a:avLst>
              <a:gd fmla="val 6667" name="adj"/>
            </a:avLst>
          </a:prstGeom>
          <a:solidFill>
            <a:srgbClr val="3047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a:off x="1023580" y="5765959"/>
            <a:ext cx="158591" cy="33670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AD6DE"/>
              </a:buClr>
              <a:buSzPts val="2650"/>
              <a:buFont typeface="Unbounded"/>
              <a:buNone/>
            </a:pPr>
            <a:r>
              <a:rPr b="0" i="0" lang="en-US" sz="2650" u="none" cap="none" strike="noStrike">
                <a:solidFill>
                  <a:srgbClr val="CAD6DE"/>
                </a:solidFill>
                <a:latin typeface="Unbounded"/>
                <a:ea typeface="Unbounded"/>
                <a:cs typeface="Unbounded"/>
                <a:sym typeface="Unbounded"/>
              </a:rPr>
              <a:t>1</a:t>
            </a:r>
            <a:endParaRPr b="0" i="0" sz="2650" u="none" cap="none" strike="noStrike"/>
          </a:p>
        </p:txBody>
      </p:sp>
      <p:sp>
        <p:nvSpPr>
          <p:cNvPr id="105" name="Google Shape;105;p16"/>
          <p:cNvSpPr/>
          <p:nvPr/>
        </p:nvSpPr>
        <p:spPr>
          <a:xfrm>
            <a:off x="1609725" y="5666065"/>
            <a:ext cx="3386257" cy="1907381"/>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CAD6DE"/>
              </a:buClr>
              <a:buSzPts val="1850"/>
              <a:buFont typeface="Cabin"/>
              <a:buNone/>
            </a:pPr>
            <a:r>
              <a:rPr lang="en-US" sz="1850">
                <a:solidFill>
                  <a:srgbClr val="CAD6DE"/>
                </a:solidFill>
                <a:latin typeface="Cabin"/>
                <a:ea typeface="Cabin"/>
                <a:cs typeface="Cabin"/>
                <a:sym typeface="Cabin"/>
              </a:rPr>
              <a:t>The raw stock data contains price points and volumes for each trading day. Not </a:t>
            </a:r>
            <a:r>
              <a:rPr lang="en-US" sz="1850">
                <a:solidFill>
                  <a:srgbClr val="CAD6DE"/>
                </a:solidFill>
                <a:latin typeface="Cabin"/>
                <a:ea typeface="Cabin"/>
                <a:cs typeface="Cabin"/>
                <a:sym typeface="Cabin"/>
              </a:rPr>
              <a:t>adequate</a:t>
            </a:r>
            <a:r>
              <a:rPr lang="en-US" sz="1850">
                <a:solidFill>
                  <a:srgbClr val="CAD6DE"/>
                </a:solidFill>
                <a:latin typeface="Cabin"/>
                <a:ea typeface="Cabin"/>
                <a:cs typeface="Cabin"/>
                <a:sym typeface="Cabin"/>
              </a:rPr>
              <a:t> to detect trends and abnormalities</a:t>
            </a:r>
            <a:endParaRPr b="0" i="0" sz="1850" u="none" cap="none" strike="noStrike"/>
          </a:p>
        </p:txBody>
      </p:sp>
      <p:sp>
        <p:nvSpPr>
          <p:cNvPr id="106" name="Google Shape;106;p16"/>
          <p:cNvSpPr/>
          <p:nvPr/>
        </p:nvSpPr>
        <p:spPr>
          <a:xfrm>
            <a:off x="5234464" y="5666065"/>
            <a:ext cx="536615" cy="536615"/>
          </a:xfrm>
          <a:prstGeom prst="roundRect">
            <a:avLst>
              <a:gd fmla="val 6667" name="adj"/>
            </a:avLst>
          </a:prstGeom>
          <a:solidFill>
            <a:srgbClr val="3047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6"/>
          <p:cNvSpPr/>
          <p:nvPr/>
        </p:nvSpPr>
        <p:spPr>
          <a:xfrm>
            <a:off x="5369957" y="5765959"/>
            <a:ext cx="265628" cy="33670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AD6DE"/>
              </a:buClr>
              <a:buSzPts val="2650"/>
              <a:buFont typeface="Unbounded"/>
              <a:buNone/>
            </a:pPr>
            <a:r>
              <a:rPr b="0" i="0" lang="en-US" sz="2650" u="none" cap="none" strike="noStrike">
                <a:solidFill>
                  <a:srgbClr val="CAD6DE"/>
                </a:solidFill>
                <a:latin typeface="Unbounded"/>
                <a:ea typeface="Unbounded"/>
                <a:cs typeface="Unbounded"/>
                <a:sym typeface="Unbounded"/>
              </a:rPr>
              <a:t>2</a:t>
            </a:r>
            <a:endParaRPr b="0" i="0" sz="2650" u="none" cap="none" strike="noStrike"/>
          </a:p>
        </p:txBody>
      </p:sp>
      <p:sp>
        <p:nvSpPr>
          <p:cNvPr id="108" name="Google Shape;108;p16"/>
          <p:cNvSpPr/>
          <p:nvPr/>
        </p:nvSpPr>
        <p:spPr>
          <a:xfrm>
            <a:off x="6009561" y="5666065"/>
            <a:ext cx="3386400" cy="19074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CAD6DE"/>
              </a:buClr>
              <a:buSzPts val="1850"/>
              <a:buFont typeface="Cabin"/>
              <a:buNone/>
            </a:pPr>
            <a:r>
              <a:rPr lang="en-US" sz="1850">
                <a:solidFill>
                  <a:srgbClr val="CAD6DE"/>
                </a:solidFill>
                <a:latin typeface="Cabin"/>
                <a:ea typeface="Cabin"/>
                <a:cs typeface="Cabin"/>
                <a:sym typeface="Cabin"/>
              </a:rPr>
              <a:t>The data is preprocessed to create variables such as volatility, volume change and  z</a:t>
            </a:r>
            <a:r>
              <a:rPr lang="en-US" sz="1850">
                <a:solidFill>
                  <a:srgbClr val="CAD6DE"/>
                </a:solidFill>
                <a:latin typeface="Cabin"/>
                <a:ea typeface="Cabin"/>
                <a:cs typeface="Cabin"/>
                <a:sym typeface="Cabin"/>
              </a:rPr>
              <a:t>scores</a:t>
            </a:r>
            <a:r>
              <a:rPr lang="en-US" sz="1850">
                <a:solidFill>
                  <a:srgbClr val="CAD6DE"/>
                </a:solidFill>
                <a:latin typeface="Cabin"/>
                <a:ea typeface="Cabin"/>
                <a:cs typeface="Cabin"/>
                <a:sym typeface="Cabin"/>
              </a:rPr>
              <a:t>,  daily returns. </a:t>
            </a:r>
            <a:endParaRPr b="0" i="0" sz="1850" u="none" cap="none" strike="noStrike"/>
          </a:p>
        </p:txBody>
      </p:sp>
      <p:sp>
        <p:nvSpPr>
          <p:cNvPr id="109" name="Google Shape;109;p16"/>
          <p:cNvSpPr/>
          <p:nvPr/>
        </p:nvSpPr>
        <p:spPr>
          <a:xfrm>
            <a:off x="9634299" y="5666065"/>
            <a:ext cx="536615" cy="536615"/>
          </a:xfrm>
          <a:prstGeom prst="roundRect">
            <a:avLst>
              <a:gd fmla="val 6667" name="adj"/>
            </a:avLst>
          </a:prstGeom>
          <a:solidFill>
            <a:srgbClr val="3047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6"/>
          <p:cNvSpPr/>
          <p:nvPr/>
        </p:nvSpPr>
        <p:spPr>
          <a:xfrm>
            <a:off x="9767292" y="5765959"/>
            <a:ext cx="270629" cy="33670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AD6DE"/>
              </a:buClr>
              <a:buSzPts val="2650"/>
              <a:buFont typeface="Unbounded"/>
              <a:buNone/>
            </a:pPr>
            <a:r>
              <a:rPr b="0" i="0" lang="en-US" sz="2650" u="none" cap="none" strike="noStrike">
                <a:solidFill>
                  <a:srgbClr val="CAD6DE"/>
                </a:solidFill>
                <a:latin typeface="Unbounded"/>
                <a:ea typeface="Unbounded"/>
                <a:cs typeface="Unbounded"/>
                <a:sym typeface="Unbounded"/>
              </a:rPr>
              <a:t>3</a:t>
            </a:r>
            <a:endParaRPr b="0" i="0" sz="2650" u="none" cap="none" strike="noStrike"/>
          </a:p>
        </p:txBody>
      </p:sp>
      <p:sp>
        <p:nvSpPr>
          <p:cNvPr id="111" name="Google Shape;111;p16"/>
          <p:cNvSpPr/>
          <p:nvPr/>
        </p:nvSpPr>
        <p:spPr>
          <a:xfrm>
            <a:off x="10409396" y="5666065"/>
            <a:ext cx="3386257" cy="1525905"/>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CAD6DE"/>
              </a:buClr>
              <a:buSzPts val="1850"/>
              <a:buFont typeface="Cabin"/>
              <a:buNone/>
            </a:pPr>
            <a:r>
              <a:rPr lang="en-US" sz="1850">
                <a:solidFill>
                  <a:srgbClr val="CAD6DE"/>
                </a:solidFill>
                <a:latin typeface="Cabin"/>
                <a:ea typeface="Cabin"/>
                <a:cs typeface="Cabin"/>
                <a:sym typeface="Cabin"/>
              </a:rPr>
              <a:t>Expected returns are calculated to compute abnormal returns using linear regression. </a:t>
            </a:r>
            <a:endParaRPr b="0" i="0" sz="1850" u="none" cap="none" strike="noStrike"/>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7"/>
          <p:cNvSpPr/>
          <p:nvPr/>
        </p:nvSpPr>
        <p:spPr>
          <a:xfrm>
            <a:off x="646728" y="1006884"/>
            <a:ext cx="12961200" cy="14028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4400"/>
              <a:buFont typeface="Unbounded"/>
              <a:buNone/>
            </a:pPr>
            <a:r>
              <a:rPr lang="en-US" sz="4400">
                <a:solidFill>
                  <a:srgbClr val="FFFFFF"/>
                </a:solidFill>
                <a:latin typeface="Unbounded"/>
                <a:ea typeface="Unbounded"/>
                <a:cs typeface="Unbounded"/>
                <a:sym typeface="Unbounded"/>
              </a:rPr>
              <a:t>Models</a:t>
            </a:r>
            <a:endParaRPr b="0" i="0" sz="4400" u="none" cap="none" strike="noStrike"/>
          </a:p>
        </p:txBody>
      </p:sp>
      <p:sp>
        <p:nvSpPr>
          <p:cNvPr id="118" name="Google Shape;118;p17"/>
          <p:cNvSpPr/>
          <p:nvPr/>
        </p:nvSpPr>
        <p:spPr>
          <a:xfrm>
            <a:off x="646725" y="2030325"/>
            <a:ext cx="12415500" cy="43842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CAD6DE"/>
              </a:buClr>
              <a:buSzPts val="1850"/>
              <a:buFont typeface="Cabin"/>
              <a:buNone/>
            </a:pPr>
            <a:r>
              <a:rPr lang="en-US" sz="1850">
                <a:solidFill>
                  <a:srgbClr val="CAD6DE"/>
                </a:solidFill>
                <a:latin typeface="Cabin"/>
                <a:ea typeface="Cabin"/>
                <a:cs typeface="Cabin"/>
                <a:sym typeface="Cabin"/>
              </a:rPr>
              <a:t>Since the data is mostly unlabeled as even the SEBI investigations were not always proven, the way to detect insider trading is </a:t>
            </a:r>
            <a:r>
              <a:rPr lang="en-US" sz="1850">
                <a:solidFill>
                  <a:srgbClr val="CAD6DE"/>
                </a:solidFill>
                <a:latin typeface="Cabin"/>
                <a:ea typeface="Cabin"/>
                <a:cs typeface="Cabin"/>
                <a:sym typeface="Cabin"/>
              </a:rPr>
              <a:t>essentially</a:t>
            </a:r>
            <a:r>
              <a:rPr lang="en-US" sz="1850">
                <a:solidFill>
                  <a:srgbClr val="CAD6DE"/>
                </a:solidFill>
                <a:latin typeface="Cabin"/>
                <a:ea typeface="Cabin"/>
                <a:cs typeface="Cabin"/>
                <a:sym typeface="Cabin"/>
              </a:rPr>
              <a:t> anomaly detection. For this project, i tried three different models. </a:t>
            </a:r>
            <a:endParaRPr sz="1850">
              <a:solidFill>
                <a:srgbClr val="CAD6DE"/>
              </a:solidFill>
              <a:latin typeface="Cabin"/>
              <a:ea typeface="Cabin"/>
              <a:cs typeface="Cabin"/>
              <a:sym typeface="Cabin"/>
            </a:endParaRPr>
          </a:p>
          <a:p>
            <a:pPr indent="-346075" lvl="0" marL="457200" marR="0" rtl="0" algn="l">
              <a:lnSpc>
                <a:spcPct val="162162"/>
              </a:lnSpc>
              <a:spcBef>
                <a:spcPts val="0"/>
              </a:spcBef>
              <a:spcAft>
                <a:spcPts val="0"/>
              </a:spcAft>
              <a:buClr>
                <a:srgbClr val="CAD6DE"/>
              </a:buClr>
              <a:buSzPts val="1850"/>
              <a:buFont typeface="Cabin"/>
              <a:buChar char="●"/>
            </a:pPr>
            <a:r>
              <a:rPr lang="en-US" sz="1850">
                <a:solidFill>
                  <a:srgbClr val="CAD6DE"/>
                </a:solidFill>
                <a:latin typeface="Cabin"/>
                <a:ea typeface="Cabin"/>
                <a:cs typeface="Cabin"/>
                <a:sym typeface="Cabin"/>
              </a:rPr>
              <a:t>Statistical</a:t>
            </a:r>
            <a:r>
              <a:rPr lang="en-US" sz="1850">
                <a:solidFill>
                  <a:srgbClr val="CAD6DE"/>
                </a:solidFill>
                <a:latin typeface="Cabin"/>
                <a:ea typeface="Cabin"/>
                <a:cs typeface="Cabin"/>
                <a:sym typeface="Cabin"/>
              </a:rPr>
              <a:t> model</a:t>
            </a:r>
            <a:endParaRPr sz="1850">
              <a:solidFill>
                <a:srgbClr val="CAD6DE"/>
              </a:solidFill>
              <a:latin typeface="Cabin"/>
              <a:ea typeface="Cabin"/>
              <a:cs typeface="Cabin"/>
              <a:sym typeface="Cabin"/>
            </a:endParaRPr>
          </a:p>
          <a:p>
            <a:pPr indent="-346075" lvl="0" marL="457200" marR="0" rtl="0" algn="l">
              <a:lnSpc>
                <a:spcPct val="162162"/>
              </a:lnSpc>
              <a:spcBef>
                <a:spcPts val="0"/>
              </a:spcBef>
              <a:spcAft>
                <a:spcPts val="0"/>
              </a:spcAft>
              <a:buClr>
                <a:srgbClr val="CAD6DE"/>
              </a:buClr>
              <a:buSzPts val="1850"/>
              <a:buFont typeface="Cabin"/>
              <a:buChar char="●"/>
            </a:pPr>
            <a:r>
              <a:rPr lang="en-US" sz="1850">
                <a:solidFill>
                  <a:srgbClr val="CAD6DE"/>
                </a:solidFill>
                <a:latin typeface="Cabin"/>
                <a:ea typeface="Cabin"/>
                <a:cs typeface="Cabin"/>
                <a:sym typeface="Cabin"/>
              </a:rPr>
              <a:t>Isolation Forest</a:t>
            </a:r>
            <a:endParaRPr sz="1850">
              <a:solidFill>
                <a:srgbClr val="CAD6DE"/>
              </a:solidFill>
              <a:latin typeface="Cabin"/>
              <a:ea typeface="Cabin"/>
              <a:cs typeface="Cabin"/>
              <a:sym typeface="Cabin"/>
            </a:endParaRPr>
          </a:p>
          <a:p>
            <a:pPr indent="-346075" lvl="0" marL="457200" marR="0" rtl="0" algn="l">
              <a:lnSpc>
                <a:spcPct val="162162"/>
              </a:lnSpc>
              <a:spcBef>
                <a:spcPts val="0"/>
              </a:spcBef>
              <a:spcAft>
                <a:spcPts val="0"/>
              </a:spcAft>
              <a:buClr>
                <a:srgbClr val="CAD6DE"/>
              </a:buClr>
              <a:buSzPts val="1850"/>
              <a:buFont typeface="Cabin"/>
              <a:buChar char="●"/>
            </a:pPr>
            <a:r>
              <a:rPr lang="en-US" sz="1850">
                <a:solidFill>
                  <a:srgbClr val="CAD6DE"/>
                </a:solidFill>
                <a:latin typeface="Cabin"/>
                <a:ea typeface="Cabin"/>
                <a:cs typeface="Cabin"/>
                <a:sym typeface="Cabin"/>
              </a:rPr>
              <a:t>DBSCAN</a:t>
            </a:r>
            <a:endParaRPr sz="1850">
              <a:solidFill>
                <a:srgbClr val="CAD6DE"/>
              </a:solidFill>
              <a:latin typeface="Cabin"/>
              <a:ea typeface="Cabin"/>
              <a:cs typeface="Cabin"/>
              <a:sym typeface="Cabin"/>
            </a:endParaRPr>
          </a:p>
          <a:p>
            <a:pPr indent="0" lvl="0" marL="0" marR="0" rtl="0" algn="l">
              <a:lnSpc>
                <a:spcPct val="162162"/>
              </a:lnSpc>
              <a:spcBef>
                <a:spcPts val="0"/>
              </a:spcBef>
              <a:spcAft>
                <a:spcPts val="0"/>
              </a:spcAft>
              <a:buClr>
                <a:srgbClr val="CAD6DE"/>
              </a:buClr>
              <a:buSzPts val="1850"/>
              <a:buFont typeface="Cabin"/>
              <a:buNone/>
            </a:pPr>
            <a:r>
              <a:t/>
            </a:r>
            <a:endParaRPr sz="1850">
              <a:solidFill>
                <a:srgbClr val="CAD6DE"/>
              </a:solidFill>
              <a:latin typeface="Cabin"/>
              <a:ea typeface="Cabin"/>
              <a:cs typeface="Cabin"/>
              <a:sym typeface="Cabin"/>
            </a:endParaRPr>
          </a:p>
          <a:p>
            <a:pPr indent="0" lvl="0" marL="0" marR="0" rtl="0" algn="l">
              <a:lnSpc>
                <a:spcPct val="162162"/>
              </a:lnSpc>
              <a:spcBef>
                <a:spcPts val="0"/>
              </a:spcBef>
              <a:spcAft>
                <a:spcPts val="0"/>
              </a:spcAft>
              <a:buClr>
                <a:srgbClr val="CAD6DE"/>
              </a:buClr>
              <a:buSzPts val="1850"/>
              <a:buFont typeface="Cabin"/>
              <a:buNone/>
            </a:pPr>
            <a:r>
              <a:t/>
            </a:r>
            <a:endParaRPr sz="1850">
              <a:solidFill>
                <a:srgbClr val="CAD6DE"/>
              </a:solidFill>
              <a:latin typeface="Cabin"/>
              <a:ea typeface="Cabin"/>
              <a:cs typeface="Cabin"/>
              <a:sym typeface="Cabi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descr="preencoded.png" id="124" name="Google Shape;124;p18"/>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25" name="Google Shape;125;p18"/>
          <p:cNvSpPr/>
          <p:nvPr/>
        </p:nvSpPr>
        <p:spPr>
          <a:xfrm>
            <a:off x="6282925" y="573869"/>
            <a:ext cx="7551000" cy="8805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4200"/>
              <a:buFont typeface="Unbounded"/>
              <a:buNone/>
            </a:pPr>
            <a:r>
              <a:rPr b="0" i="0" lang="en-US" sz="4200" u="none" cap="none" strike="noStrike">
                <a:solidFill>
                  <a:srgbClr val="FFFFFF"/>
                </a:solidFill>
                <a:latin typeface="Unbounded"/>
                <a:ea typeface="Unbounded"/>
                <a:cs typeface="Unbounded"/>
                <a:sym typeface="Unbounded"/>
              </a:rPr>
              <a:t>Statistical Model:</a:t>
            </a:r>
            <a:endParaRPr b="0" i="0" sz="4200" u="none" cap="none" strike="noStrike"/>
          </a:p>
        </p:txBody>
      </p:sp>
      <p:sp>
        <p:nvSpPr>
          <p:cNvPr id="126" name="Google Shape;126;p18"/>
          <p:cNvSpPr/>
          <p:nvPr/>
        </p:nvSpPr>
        <p:spPr>
          <a:xfrm>
            <a:off x="6282928" y="2581618"/>
            <a:ext cx="3661800" cy="2382000"/>
          </a:xfrm>
          <a:prstGeom prst="roundRect">
            <a:avLst>
              <a:gd fmla="val 1433" name="adj"/>
            </a:avLst>
          </a:prstGeom>
          <a:solidFill>
            <a:srgbClr val="3047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8"/>
          <p:cNvSpPr/>
          <p:nvPr/>
        </p:nvSpPr>
        <p:spPr>
          <a:xfrm>
            <a:off x="6490632" y="2971572"/>
            <a:ext cx="2677500" cy="334800"/>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CAD6DE"/>
              </a:buClr>
              <a:buSzPts val="2100"/>
              <a:buFont typeface="Unbounded"/>
              <a:buNone/>
            </a:pPr>
            <a:r>
              <a:rPr b="0" i="0" lang="en-US" sz="2100" u="none" cap="none" strike="noStrike">
                <a:solidFill>
                  <a:srgbClr val="CAD6DE"/>
                </a:solidFill>
                <a:latin typeface="Unbounded"/>
                <a:ea typeface="Unbounded"/>
                <a:cs typeface="Unbounded"/>
                <a:sym typeface="Unbounded"/>
              </a:rPr>
              <a:t>Fundamentals</a:t>
            </a:r>
            <a:endParaRPr b="0" i="0" sz="2100" u="none" cap="none" strike="noStrike"/>
          </a:p>
        </p:txBody>
      </p:sp>
      <p:sp>
        <p:nvSpPr>
          <p:cNvPr id="128" name="Google Shape;128;p18"/>
          <p:cNvSpPr/>
          <p:nvPr/>
        </p:nvSpPr>
        <p:spPr>
          <a:xfrm>
            <a:off x="6490632" y="3611802"/>
            <a:ext cx="3206700" cy="14559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CAD6DE"/>
              </a:buClr>
              <a:buSzPts val="1750"/>
              <a:buFont typeface="Cabin"/>
              <a:buNone/>
            </a:pPr>
            <a:r>
              <a:rPr lang="en-US" sz="1750">
                <a:solidFill>
                  <a:srgbClr val="CAD6DE"/>
                </a:solidFill>
                <a:latin typeface="Cabin"/>
                <a:ea typeface="Cabin"/>
                <a:cs typeface="Cabin"/>
                <a:sym typeface="Cabin"/>
              </a:rPr>
              <a:t>Detects anomaly by checking the returns </a:t>
            </a:r>
            <a:r>
              <a:rPr lang="en-US" sz="1750">
                <a:solidFill>
                  <a:srgbClr val="CAD6DE"/>
                </a:solidFill>
                <a:latin typeface="Cabin"/>
                <a:ea typeface="Cabin"/>
                <a:cs typeface="Cabin"/>
                <a:sym typeface="Cabin"/>
              </a:rPr>
              <a:t>z score</a:t>
            </a:r>
            <a:r>
              <a:rPr lang="en-US" sz="1750">
                <a:solidFill>
                  <a:srgbClr val="CAD6DE"/>
                </a:solidFill>
                <a:latin typeface="Cabin"/>
                <a:ea typeface="Cabin"/>
                <a:cs typeface="Cabin"/>
                <a:sym typeface="Cabin"/>
              </a:rPr>
              <a:t> and volume </a:t>
            </a:r>
            <a:r>
              <a:rPr lang="en-US" sz="1750">
                <a:solidFill>
                  <a:srgbClr val="CAD6DE"/>
                </a:solidFill>
                <a:latin typeface="Cabin"/>
                <a:ea typeface="Cabin"/>
                <a:cs typeface="Cabin"/>
                <a:sym typeface="Cabin"/>
              </a:rPr>
              <a:t>z score</a:t>
            </a:r>
            <a:r>
              <a:rPr lang="en-US" sz="1750">
                <a:solidFill>
                  <a:srgbClr val="CAD6DE"/>
                </a:solidFill>
                <a:latin typeface="Cabin"/>
                <a:ea typeface="Cabin"/>
                <a:cs typeface="Cabin"/>
                <a:sym typeface="Cabin"/>
              </a:rPr>
              <a:t>. </a:t>
            </a:r>
            <a:endParaRPr sz="1750">
              <a:solidFill>
                <a:srgbClr val="CAD6DE"/>
              </a:solidFill>
              <a:latin typeface="Cabin"/>
              <a:ea typeface="Cabin"/>
              <a:cs typeface="Cabin"/>
              <a:sym typeface="Cabin"/>
            </a:endParaRPr>
          </a:p>
          <a:p>
            <a:pPr indent="0" lvl="0" marL="0" marR="0" rtl="0" algn="l">
              <a:lnSpc>
                <a:spcPct val="162857"/>
              </a:lnSpc>
              <a:spcBef>
                <a:spcPts val="0"/>
              </a:spcBef>
              <a:spcAft>
                <a:spcPts val="0"/>
              </a:spcAft>
              <a:buClr>
                <a:srgbClr val="CAD6DE"/>
              </a:buClr>
              <a:buSzPts val="1750"/>
              <a:buFont typeface="Cabin"/>
              <a:buNone/>
            </a:pPr>
            <a:r>
              <a:t/>
            </a:r>
            <a:endParaRPr sz="1750">
              <a:solidFill>
                <a:srgbClr val="CAD6DE"/>
              </a:solidFill>
              <a:latin typeface="Cabin"/>
              <a:ea typeface="Cabin"/>
              <a:cs typeface="Cabin"/>
              <a:sym typeface="Cabin"/>
            </a:endParaRPr>
          </a:p>
          <a:p>
            <a:pPr indent="0" lvl="0" marL="0" marR="0" rtl="0" algn="l">
              <a:lnSpc>
                <a:spcPct val="162857"/>
              </a:lnSpc>
              <a:spcBef>
                <a:spcPts val="0"/>
              </a:spcBef>
              <a:spcAft>
                <a:spcPts val="0"/>
              </a:spcAft>
              <a:buClr>
                <a:srgbClr val="CAD6DE"/>
              </a:buClr>
              <a:buSzPts val="1750"/>
              <a:buFont typeface="Cabin"/>
              <a:buNone/>
            </a:pPr>
            <a:r>
              <a:rPr lang="en-US" sz="1750">
                <a:solidFill>
                  <a:srgbClr val="CAD6DE"/>
                </a:solidFill>
                <a:latin typeface="Cabin"/>
                <a:ea typeface="Cabin"/>
                <a:cs typeface="Cabin"/>
                <a:sym typeface="Cabin"/>
              </a:rPr>
              <a:t> </a:t>
            </a:r>
            <a:endParaRPr sz="1750">
              <a:solidFill>
                <a:srgbClr val="CAD6DE"/>
              </a:solidFill>
              <a:latin typeface="Cabin"/>
              <a:ea typeface="Cabin"/>
              <a:cs typeface="Cabin"/>
              <a:sym typeface="Cabin"/>
            </a:endParaRPr>
          </a:p>
          <a:p>
            <a:pPr indent="0" lvl="0" marL="0" marR="0" rtl="0" algn="l">
              <a:lnSpc>
                <a:spcPct val="162857"/>
              </a:lnSpc>
              <a:spcBef>
                <a:spcPts val="0"/>
              </a:spcBef>
              <a:spcAft>
                <a:spcPts val="0"/>
              </a:spcAft>
              <a:buClr>
                <a:srgbClr val="CAD6DE"/>
              </a:buClr>
              <a:buSzPts val="1750"/>
              <a:buFont typeface="Cabin"/>
              <a:buNone/>
            </a:pPr>
            <a:r>
              <a:t/>
            </a:r>
            <a:endParaRPr sz="1750">
              <a:solidFill>
                <a:srgbClr val="CAD6DE"/>
              </a:solidFill>
              <a:latin typeface="Cabin"/>
              <a:ea typeface="Cabin"/>
              <a:cs typeface="Cabin"/>
              <a:sym typeface="Cabin"/>
            </a:endParaRPr>
          </a:p>
        </p:txBody>
      </p:sp>
      <p:sp>
        <p:nvSpPr>
          <p:cNvPr id="129" name="Google Shape;129;p18"/>
          <p:cNvSpPr/>
          <p:nvPr/>
        </p:nvSpPr>
        <p:spPr>
          <a:xfrm>
            <a:off x="10172225" y="2581625"/>
            <a:ext cx="3661800" cy="2958000"/>
          </a:xfrm>
          <a:prstGeom prst="roundRect">
            <a:avLst>
              <a:gd fmla="val 1433" name="adj"/>
            </a:avLst>
          </a:prstGeom>
          <a:solidFill>
            <a:srgbClr val="3047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8"/>
          <p:cNvSpPr/>
          <p:nvPr/>
        </p:nvSpPr>
        <p:spPr>
          <a:xfrm>
            <a:off x="10399752" y="2802472"/>
            <a:ext cx="3065400" cy="334800"/>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CAD6DE"/>
              </a:buClr>
              <a:buSzPts val="2100"/>
              <a:buFont typeface="Unbounded"/>
              <a:buNone/>
            </a:pPr>
            <a:r>
              <a:rPr b="0" i="0" lang="en-US" sz="2100" u="none" cap="none" strike="noStrike">
                <a:solidFill>
                  <a:srgbClr val="CAD6DE"/>
                </a:solidFill>
                <a:latin typeface="Unbounded"/>
                <a:ea typeface="Unbounded"/>
                <a:cs typeface="Unbounded"/>
                <a:sym typeface="Unbounded"/>
              </a:rPr>
              <a:t>Anomaly Detection</a:t>
            </a:r>
            <a:endParaRPr b="0" i="0" sz="2100" u="none" cap="none" strike="noStrike"/>
          </a:p>
        </p:txBody>
      </p:sp>
      <p:sp>
        <p:nvSpPr>
          <p:cNvPr id="131" name="Google Shape;131;p18"/>
          <p:cNvSpPr/>
          <p:nvPr/>
        </p:nvSpPr>
        <p:spPr>
          <a:xfrm>
            <a:off x="10399775" y="3148757"/>
            <a:ext cx="3206700" cy="2382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CAD6DE"/>
              </a:buClr>
              <a:buSzPts val="1750"/>
              <a:buFont typeface="Cabin"/>
              <a:buNone/>
            </a:pPr>
            <a:r>
              <a:rPr lang="en-US" sz="1750">
                <a:solidFill>
                  <a:srgbClr val="CAD6DE"/>
                </a:solidFill>
                <a:latin typeface="Cabin"/>
                <a:ea typeface="Cabin"/>
                <a:cs typeface="Cabin"/>
                <a:sym typeface="Cabin"/>
              </a:rPr>
              <a:t>If the </a:t>
            </a:r>
            <a:r>
              <a:rPr lang="en-US" sz="1750">
                <a:solidFill>
                  <a:srgbClr val="CAD6DE"/>
                </a:solidFill>
                <a:latin typeface="Cabin"/>
                <a:ea typeface="Cabin"/>
                <a:cs typeface="Cabin"/>
                <a:sym typeface="Cabin"/>
              </a:rPr>
              <a:t>z scores</a:t>
            </a:r>
            <a:r>
              <a:rPr lang="en-US" sz="1750">
                <a:solidFill>
                  <a:srgbClr val="CAD6DE"/>
                </a:solidFill>
                <a:latin typeface="Cabin"/>
                <a:ea typeface="Cabin"/>
                <a:cs typeface="Cabin"/>
                <a:sym typeface="Cabin"/>
              </a:rPr>
              <a:t> are </a:t>
            </a:r>
            <a:r>
              <a:rPr lang="en-US" sz="1750">
                <a:solidFill>
                  <a:srgbClr val="CAD6DE"/>
                </a:solidFill>
                <a:latin typeface="Cabin"/>
                <a:ea typeface="Cabin"/>
                <a:cs typeface="Cabin"/>
                <a:sym typeface="Cabin"/>
              </a:rPr>
              <a:t>greater</a:t>
            </a:r>
            <a:r>
              <a:rPr lang="en-US" sz="1750">
                <a:solidFill>
                  <a:srgbClr val="CAD6DE"/>
                </a:solidFill>
                <a:latin typeface="Cabin"/>
                <a:ea typeface="Cabin"/>
                <a:cs typeface="Cabin"/>
                <a:sym typeface="Cabin"/>
              </a:rPr>
              <a:t> than a set </a:t>
            </a:r>
            <a:r>
              <a:rPr lang="en-US" sz="1750">
                <a:solidFill>
                  <a:srgbClr val="CAD6DE"/>
                </a:solidFill>
                <a:latin typeface="Cabin"/>
                <a:ea typeface="Cabin"/>
                <a:cs typeface="Cabin"/>
                <a:sym typeface="Cabin"/>
              </a:rPr>
              <a:t>threshold</a:t>
            </a:r>
            <a:r>
              <a:rPr lang="en-US" sz="1750">
                <a:solidFill>
                  <a:srgbClr val="CAD6DE"/>
                </a:solidFill>
                <a:latin typeface="Cabin"/>
                <a:ea typeface="Cabin"/>
                <a:cs typeface="Cabin"/>
                <a:sym typeface="Cabin"/>
              </a:rPr>
              <a:t>, the corresponding date is flagged . If the flagged date is </a:t>
            </a:r>
            <a:r>
              <a:rPr lang="en-US" sz="1750">
                <a:solidFill>
                  <a:srgbClr val="CAD6DE"/>
                </a:solidFill>
                <a:latin typeface="Cabin"/>
                <a:ea typeface="Cabin"/>
                <a:cs typeface="Cabin"/>
                <a:sym typeface="Cabin"/>
              </a:rPr>
              <a:t>within</a:t>
            </a:r>
            <a:r>
              <a:rPr lang="en-US" sz="1750">
                <a:solidFill>
                  <a:srgbClr val="CAD6DE"/>
                </a:solidFill>
                <a:latin typeface="Cabin"/>
                <a:ea typeface="Cabin"/>
                <a:cs typeface="Cabin"/>
                <a:sym typeface="Cabin"/>
              </a:rPr>
              <a:t> 30 trading days of a major </a:t>
            </a:r>
            <a:r>
              <a:rPr lang="en-US" sz="1750">
                <a:solidFill>
                  <a:srgbClr val="CAD6DE"/>
                </a:solidFill>
                <a:latin typeface="Cabin"/>
                <a:ea typeface="Cabin"/>
                <a:cs typeface="Cabin"/>
                <a:sym typeface="Cabin"/>
              </a:rPr>
              <a:t>announcement</a:t>
            </a:r>
            <a:r>
              <a:rPr lang="en-US" sz="1750">
                <a:solidFill>
                  <a:srgbClr val="CAD6DE"/>
                </a:solidFill>
                <a:latin typeface="Cabin"/>
                <a:ea typeface="Cabin"/>
                <a:cs typeface="Cabin"/>
                <a:sym typeface="Cabin"/>
              </a:rPr>
              <a:t>, this can be a sign of insider trading. </a:t>
            </a:r>
            <a:endParaRPr b="0" i="0" sz="1750" u="none" cap="none" strike="noStrike"/>
          </a:p>
        </p:txBody>
      </p:sp>
      <p:sp>
        <p:nvSpPr>
          <p:cNvPr id="132" name="Google Shape;132;p18"/>
          <p:cNvSpPr/>
          <p:nvPr/>
        </p:nvSpPr>
        <p:spPr>
          <a:xfrm>
            <a:off x="6282928" y="5767030"/>
            <a:ext cx="7550944" cy="1654135"/>
          </a:xfrm>
          <a:prstGeom prst="roundRect">
            <a:avLst>
              <a:gd fmla="val 2064" name="adj"/>
            </a:avLst>
          </a:prstGeom>
          <a:solidFill>
            <a:srgbClr val="3047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8"/>
          <p:cNvSpPr/>
          <p:nvPr/>
        </p:nvSpPr>
        <p:spPr>
          <a:xfrm>
            <a:off x="6510457" y="5994559"/>
            <a:ext cx="2677358" cy="334685"/>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CAD6DE"/>
              </a:buClr>
              <a:buSzPts val="2100"/>
              <a:buFont typeface="Unbounded"/>
              <a:buNone/>
            </a:pPr>
            <a:r>
              <a:rPr b="0" i="0" lang="en-US" sz="2100" u="none" cap="none" strike="noStrike">
                <a:solidFill>
                  <a:srgbClr val="CAD6DE"/>
                </a:solidFill>
                <a:latin typeface="Unbounded"/>
                <a:ea typeface="Unbounded"/>
                <a:cs typeface="Unbounded"/>
                <a:sym typeface="Unbounded"/>
              </a:rPr>
              <a:t>Limitations</a:t>
            </a:r>
            <a:endParaRPr b="0" i="0" sz="2100" u="none" cap="none" strike="noStrike"/>
          </a:p>
        </p:txBody>
      </p:sp>
      <p:sp>
        <p:nvSpPr>
          <p:cNvPr id="134" name="Google Shape;134;p18"/>
          <p:cNvSpPr/>
          <p:nvPr/>
        </p:nvSpPr>
        <p:spPr>
          <a:xfrm>
            <a:off x="6510457" y="6465689"/>
            <a:ext cx="7095887" cy="72794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CAD6DE"/>
              </a:buClr>
              <a:buSzPts val="1750"/>
              <a:buFont typeface="Cabin"/>
              <a:buNone/>
            </a:pPr>
            <a:r>
              <a:rPr lang="en-US" sz="1750">
                <a:solidFill>
                  <a:srgbClr val="CAD6DE"/>
                </a:solidFill>
                <a:latin typeface="Cabin"/>
                <a:ea typeface="Cabin"/>
                <a:cs typeface="Cabin"/>
                <a:sym typeface="Cabin"/>
              </a:rPr>
              <a:t>Low complexity means high chance of false positives. Lots of reasons other than insider trading for high zscore. </a:t>
            </a:r>
            <a:endParaRPr b="0" i="0" sz="1750" u="none" cap="none" strike="noStrike"/>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descr="preencoded.png" id="140" name="Google Shape;140;p19"/>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41" name="Google Shape;141;p19"/>
          <p:cNvSpPr/>
          <p:nvPr/>
        </p:nvSpPr>
        <p:spPr>
          <a:xfrm>
            <a:off x="6324124" y="714018"/>
            <a:ext cx="7468553" cy="211205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4400"/>
              <a:buFont typeface="Unbounded"/>
              <a:buNone/>
            </a:pPr>
            <a:r>
              <a:rPr b="0" i="0" lang="en-US" sz="4400" u="none" cap="none" strike="noStrike">
                <a:solidFill>
                  <a:srgbClr val="FFFFFF"/>
                </a:solidFill>
                <a:latin typeface="Unbounded"/>
                <a:ea typeface="Unbounded"/>
                <a:cs typeface="Unbounded"/>
                <a:sym typeface="Unbounded"/>
              </a:rPr>
              <a:t>Isolation Forest: Identifying Market Outliers</a:t>
            </a:r>
            <a:endParaRPr b="0" i="0" sz="4400" u="none" cap="none" strike="noStrike"/>
          </a:p>
        </p:txBody>
      </p:sp>
      <p:pic>
        <p:nvPicPr>
          <p:cNvPr descr="preencoded.png" id="142" name="Google Shape;142;p19"/>
          <p:cNvPicPr preferRelativeResize="0"/>
          <p:nvPr/>
        </p:nvPicPr>
        <p:blipFill rotWithShape="1">
          <a:blip r:embed="rId4">
            <a:alphaModFix/>
          </a:blip>
          <a:srcRect b="0" l="0" r="0" t="0"/>
          <a:stretch/>
        </p:blipFill>
        <p:spPr>
          <a:xfrm>
            <a:off x="6324124" y="3185041"/>
            <a:ext cx="562451" cy="562451"/>
          </a:xfrm>
          <a:prstGeom prst="rect">
            <a:avLst/>
          </a:prstGeom>
          <a:noFill/>
          <a:ln>
            <a:noFill/>
          </a:ln>
        </p:spPr>
      </p:pic>
      <p:sp>
        <p:nvSpPr>
          <p:cNvPr id="143" name="Google Shape;143;p19"/>
          <p:cNvSpPr/>
          <p:nvPr/>
        </p:nvSpPr>
        <p:spPr>
          <a:xfrm>
            <a:off x="6324124" y="3986808"/>
            <a:ext cx="2250162" cy="70389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AD6DE"/>
              </a:buClr>
              <a:buSzPts val="2200"/>
              <a:buFont typeface="Unbounded"/>
              <a:buNone/>
            </a:pPr>
            <a:r>
              <a:rPr b="0" i="0" lang="en-US" sz="2200" u="none" cap="none" strike="noStrike">
                <a:solidFill>
                  <a:srgbClr val="CAD6DE"/>
                </a:solidFill>
                <a:latin typeface="Unbounded"/>
                <a:ea typeface="Unbounded"/>
                <a:cs typeface="Unbounded"/>
                <a:sym typeface="Unbounded"/>
              </a:rPr>
              <a:t>Tree-Based Approach</a:t>
            </a:r>
            <a:endParaRPr b="0" i="0" sz="2200" u="none" cap="none" strike="noStrike"/>
          </a:p>
        </p:txBody>
      </p:sp>
      <p:sp>
        <p:nvSpPr>
          <p:cNvPr id="144" name="Google Shape;144;p19"/>
          <p:cNvSpPr/>
          <p:nvPr/>
        </p:nvSpPr>
        <p:spPr>
          <a:xfrm>
            <a:off x="6324124" y="4834295"/>
            <a:ext cx="2250162" cy="2681168"/>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CAD6DE"/>
              </a:buClr>
              <a:buSzPts val="1850"/>
              <a:buFont typeface="Cabin"/>
              <a:buNone/>
            </a:pPr>
            <a:r>
              <a:rPr b="0" i="0" lang="en-US" sz="1850" u="none" cap="none" strike="noStrike">
                <a:solidFill>
                  <a:srgbClr val="CAD6DE"/>
                </a:solidFill>
                <a:latin typeface="Cabin"/>
                <a:ea typeface="Cabin"/>
                <a:cs typeface="Cabin"/>
                <a:sym typeface="Cabin"/>
              </a:rPr>
              <a:t>This model builds an ensemble of decision trees to isolate anomalous data points, identifying suspicious trading patterns.</a:t>
            </a:r>
            <a:endParaRPr b="0" i="0" sz="1850" u="none" cap="none" strike="noStrike"/>
          </a:p>
        </p:txBody>
      </p:sp>
      <p:pic>
        <p:nvPicPr>
          <p:cNvPr descr="preencoded.png" id="145" name="Google Shape;145;p19"/>
          <p:cNvPicPr preferRelativeResize="0"/>
          <p:nvPr/>
        </p:nvPicPr>
        <p:blipFill rotWithShape="1">
          <a:blip r:embed="rId5">
            <a:alphaModFix/>
          </a:blip>
          <a:srcRect b="0" l="0" r="0" t="0"/>
          <a:stretch/>
        </p:blipFill>
        <p:spPr>
          <a:xfrm>
            <a:off x="8933259" y="3185041"/>
            <a:ext cx="562451" cy="562451"/>
          </a:xfrm>
          <a:prstGeom prst="rect">
            <a:avLst/>
          </a:prstGeom>
          <a:noFill/>
          <a:ln>
            <a:noFill/>
          </a:ln>
        </p:spPr>
      </p:pic>
      <p:sp>
        <p:nvSpPr>
          <p:cNvPr id="146" name="Google Shape;146;p19"/>
          <p:cNvSpPr/>
          <p:nvPr/>
        </p:nvSpPr>
        <p:spPr>
          <a:xfrm>
            <a:off x="8933259" y="3986808"/>
            <a:ext cx="2250162" cy="70389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AD6DE"/>
              </a:buClr>
              <a:buSzPts val="2200"/>
              <a:buFont typeface="Unbounded"/>
              <a:buNone/>
            </a:pPr>
            <a:r>
              <a:rPr b="0" i="0" lang="en-US" sz="2200" u="none" cap="none" strike="noStrike">
                <a:solidFill>
                  <a:srgbClr val="CAD6DE"/>
                </a:solidFill>
                <a:latin typeface="Unbounded"/>
                <a:ea typeface="Unbounded"/>
                <a:cs typeface="Unbounded"/>
                <a:sym typeface="Unbounded"/>
              </a:rPr>
              <a:t>Outlier Detection</a:t>
            </a:r>
            <a:endParaRPr b="0" i="0" sz="2200" u="none" cap="none" strike="noStrike"/>
          </a:p>
        </p:txBody>
      </p:sp>
      <p:sp>
        <p:nvSpPr>
          <p:cNvPr id="147" name="Google Shape;147;p19"/>
          <p:cNvSpPr/>
          <p:nvPr/>
        </p:nvSpPr>
        <p:spPr>
          <a:xfrm>
            <a:off x="8933259" y="4834295"/>
            <a:ext cx="2250162" cy="229814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CAD6DE"/>
              </a:buClr>
              <a:buSzPts val="1850"/>
              <a:buFont typeface="Cabin"/>
              <a:buNone/>
            </a:pPr>
            <a:r>
              <a:rPr b="0" i="0" lang="en-US" sz="1850" u="none" cap="none" strike="noStrike">
                <a:solidFill>
                  <a:srgbClr val="CAD6DE"/>
                </a:solidFill>
                <a:latin typeface="Cabin"/>
                <a:ea typeface="Cabin"/>
                <a:cs typeface="Cabin"/>
                <a:sym typeface="Cabin"/>
              </a:rPr>
              <a:t>The Isolation Forest model effectively identifies outliers by measuring the distance between data points.</a:t>
            </a:r>
            <a:endParaRPr b="0" i="0" sz="1850" u="none" cap="none" strike="noStrike"/>
          </a:p>
        </p:txBody>
      </p:sp>
      <p:pic>
        <p:nvPicPr>
          <p:cNvPr descr="preencoded.png" id="148" name="Google Shape;148;p19"/>
          <p:cNvPicPr preferRelativeResize="0"/>
          <p:nvPr/>
        </p:nvPicPr>
        <p:blipFill rotWithShape="1">
          <a:blip r:embed="rId6">
            <a:alphaModFix/>
          </a:blip>
          <a:srcRect b="0" l="0" r="0" t="0"/>
          <a:stretch/>
        </p:blipFill>
        <p:spPr>
          <a:xfrm>
            <a:off x="11542395" y="3185041"/>
            <a:ext cx="562570" cy="562570"/>
          </a:xfrm>
          <a:prstGeom prst="rect">
            <a:avLst/>
          </a:prstGeom>
          <a:noFill/>
          <a:ln>
            <a:noFill/>
          </a:ln>
        </p:spPr>
      </p:pic>
      <p:sp>
        <p:nvSpPr>
          <p:cNvPr id="149" name="Google Shape;149;p19"/>
          <p:cNvSpPr/>
          <p:nvPr/>
        </p:nvSpPr>
        <p:spPr>
          <a:xfrm>
            <a:off x="11542395" y="3986927"/>
            <a:ext cx="2250281" cy="70389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AD6DE"/>
              </a:buClr>
              <a:buSzPts val="2200"/>
              <a:buFont typeface="Unbounded"/>
              <a:buNone/>
            </a:pPr>
            <a:r>
              <a:rPr b="0" i="0" lang="en-US" sz="2200" u="none" cap="none" strike="noStrike">
                <a:solidFill>
                  <a:srgbClr val="CAD6DE"/>
                </a:solidFill>
                <a:latin typeface="Unbounded"/>
                <a:ea typeface="Unbounded"/>
                <a:cs typeface="Unbounded"/>
                <a:sym typeface="Unbounded"/>
              </a:rPr>
              <a:t>Market Insights</a:t>
            </a:r>
            <a:endParaRPr b="0" i="0" sz="2200" u="none" cap="none" strike="noStrike"/>
          </a:p>
        </p:txBody>
      </p:sp>
      <p:sp>
        <p:nvSpPr>
          <p:cNvPr id="150" name="Google Shape;150;p19"/>
          <p:cNvSpPr/>
          <p:nvPr/>
        </p:nvSpPr>
        <p:spPr>
          <a:xfrm>
            <a:off x="11542395" y="4834414"/>
            <a:ext cx="2250281" cy="229814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CAD6DE"/>
              </a:buClr>
              <a:buSzPts val="1850"/>
              <a:buFont typeface="Cabin"/>
              <a:buNone/>
            </a:pPr>
            <a:r>
              <a:rPr b="0" i="0" lang="en-US" sz="1850" u="none" cap="none" strike="noStrike">
                <a:solidFill>
                  <a:srgbClr val="CAD6DE"/>
                </a:solidFill>
                <a:latin typeface="Cabin"/>
                <a:ea typeface="Cabin"/>
                <a:cs typeface="Cabin"/>
                <a:sym typeface="Cabin"/>
              </a:rPr>
              <a:t>This approach helps identify trading activities that deviate significantly from typical market behavior.</a:t>
            </a:r>
            <a:endParaRPr b="0" i="0" sz="1850" u="none" cap="none" strike="noStrike"/>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